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4" r:id="rId2"/>
    <p:sldId id="264" r:id="rId3"/>
    <p:sldId id="260" r:id="rId4"/>
    <p:sldId id="261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5" r:id="rId13"/>
    <p:sldId id="276" r:id="rId14"/>
    <p:sldId id="277" r:id="rId15"/>
    <p:sldId id="272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73" r:id="rId24"/>
    <p:sldId id="285" r:id="rId25"/>
    <p:sldId id="286" r:id="rId26"/>
    <p:sldId id="287" r:id="rId27"/>
    <p:sldId id="288" r:id="rId28"/>
    <p:sldId id="289" r:id="rId29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DD5609-3783-C449-8B76-5DCB463FD7A9}">
          <p14:sldIdLst>
            <p14:sldId id="274"/>
            <p14:sldId id="264"/>
            <p14:sldId id="260"/>
            <p14:sldId id="261"/>
            <p14:sldId id="265"/>
            <p14:sldId id="266"/>
            <p14:sldId id="267"/>
            <p14:sldId id="268"/>
            <p14:sldId id="269"/>
            <p14:sldId id="270"/>
          </p14:sldIdLst>
        </p14:section>
        <p14:section name="Upstream Collection" id="{535D6E17-6B14-E040-AC62-03B39D2FFBF6}">
          <p14:sldIdLst>
            <p14:sldId id="271"/>
            <p14:sldId id="275"/>
            <p14:sldId id="276"/>
            <p14:sldId id="277"/>
          </p14:sldIdLst>
        </p14:section>
        <p14:section name="Midstream Collection" id="{38DB9E18-FE3D-C44A-BE56-7347D2AAE2DA}">
          <p14:sldIdLst>
            <p14:sldId id="272"/>
            <p14:sldId id="278"/>
            <p14:sldId id="279"/>
            <p14:sldId id="280"/>
            <p14:sldId id="281"/>
            <p14:sldId id="282"/>
            <p14:sldId id="283"/>
            <p14:sldId id="284"/>
          </p14:sldIdLst>
        </p14:section>
        <p14:section name="Downstream Collection" id="{2405DB9A-B756-AC40-B7E4-FF11E6C5E583}">
          <p14:sldIdLst>
            <p14:sldId id="273"/>
            <p14:sldId id="285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37"/>
    <a:srgbClr val="A0CF67"/>
    <a:srgbClr val="62BB46"/>
    <a:srgbClr val="C3D941"/>
    <a:srgbClr val="005493"/>
    <a:srgbClr val="001B3F"/>
    <a:srgbClr val="001A3C"/>
    <a:srgbClr val="00193A"/>
    <a:srgbClr val="123D8B"/>
    <a:srgbClr val="024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5"/>
    <p:restoredTop sz="94258"/>
  </p:normalViewPr>
  <p:slideViewPr>
    <p:cSldViewPr snapToGrid="0" showGuides="1">
      <p:cViewPr varScale="1">
        <p:scale>
          <a:sx n="153" d="100"/>
          <a:sy n="153" d="100"/>
        </p:scale>
        <p:origin x="128" y="5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notesViewPr>
    <p:cSldViewPr snapToGrid="0" showGuides="1">
      <p:cViewPr varScale="1">
        <p:scale>
          <a:sx n="187" d="100"/>
          <a:sy n="187" d="100"/>
        </p:scale>
        <p:origin x="16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126496-371C-BCA1-2162-C546391CFD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BE735-64A4-E774-AF61-CBBF41C0E1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966D4-B7FB-7E44-A0D0-1D16BB6F3237}" type="datetimeFigureOut">
              <a:rPr lang="en-US" smtClean="0"/>
              <a:t>7/18/25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7FFAE-4422-D2BF-9AAF-1B812229C4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7A7C8-CF2E-437D-6502-D72BAE1EEA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5A6DE-0900-6840-BB9A-18430DEF9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251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58C17-EBB3-9242-A58E-B50168713062}" type="datetimeFigureOut">
              <a:rPr lang="en-US" smtClean="0"/>
              <a:t>7/18/25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F2A5F-D7AF-7A49-A82D-4F8FDAF5A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5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89B26-2241-C4D0-2F54-10F51ACE7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32ACE9-E413-41E6-1CD3-48559376D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A1DF8C-4031-9527-A067-FE08EA29F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078F6-A929-F276-DF00-519FE12CC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49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2B7B9-AC8B-7484-B417-356D78ACE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FE8C62-CA17-7479-9D2D-302AA6A400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BDA05-1ED6-1CC9-A0B5-1089B43EC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583E2-6546-EA4D-523E-E3B35F6C9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1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1D954-1EE3-6B5F-A900-A0394BF9D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68F153-BAAF-2298-8764-E22C79DADA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224605-B142-7B5D-7C1A-8977A96B2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AAF66-B3EE-3BE7-DECA-0963794B3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28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64978-C582-C9C8-6775-6EEAFACFB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97EAA4-6DD8-7B9B-CA25-9597E5364D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15F23A-DB7B-A050-9494-6E4AAFBE7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96C86-C867-6E17-6C00-254C4C511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80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61C12-F4B1-19B6-3DD3-E847B475B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CD3071-DA67-EDD7-7D96-8AE07F7052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A35B8E-DA9F-D7D4-BA01-6C896B1A0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2A38E-A1EB-EB60-1117-3590713A7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04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80BE0-492E-CF80-B6AD-9DA431B03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CDA7BB-306E-66F7-08DD-7E786CFCC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85693B-FC0C-8336-9A6E-F2463BC3E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834CC-DBAE-E667-0292-03F697D19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27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89339-0135-8D6A-5DF7-7E40D7C9E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109CF-E3D3-F905-DA84-5BAE225A0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BEDA28-25AB-AA4A-E81E-BEF613F11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AAE60-C23F-C37D-88FF-C8EF13AB81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96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49F7B-F383-BFBD-2993-9A4662DD6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A38056-A7A4-DE2B-617D-DB8CF050D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3A9830-40CB-5626-E3AC-5A7800B1D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F7EBD-271E-0212-49DD-6391C0CF63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17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5B188-A4D0-683D-AFD5-885547615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31119F-A116-5EC5-254C-0600761F19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E8FEC-FDF7-26A1-A8AE-036474FD1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DDD0D-ACB7-671D-9DD2-21E43BCC06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25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B6219-379B-57E6-F266-1F39EEEF0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29EE3-DE7C-80DD-F1C3-402A4A6E30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0DD4A-A5F2-4F3A-59AB-460861307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F2771-E105-73DE-159B-3044D8E6D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4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38680-D49F-A8FD-07BF-627508FF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3DAA59-05D8-B6FF-853F-00AD22D79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C80BA6-8876-7E69-170C-7E97AF514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1D9DA-4CC7-6A7D-F78D-2E23DBF67F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1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18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FA25E-19D6-ABAF-7B54-B045E3317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A19964-891D-3A38-619F-F9A227EC74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FE736-A3D8-5238-80A7-E9C935A73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929DF-6CAE-F121-EA7D-561AEAEDC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34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E6955-9B9D-7B50-DB46-8FDAC4CC7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8D815-5E3D-1A2E-96AF-ADE91E0DB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86ED1-2A35-CAEB-9D20-FD6F454DE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99821-CCEA-7E49-9E06-3C789A5A3B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11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14210-C7B6-C297-1ABF-791892E3F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5B2106-3B03-79E2-161F-2039C7BCD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31421-C33B-F81F-FD6F-B3D8484C2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F16B9-6DC5-DEE1-7281-25A8C0A8F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06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75823-78DC-B7F4-9D88-8DE0D5524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F2EA82-EF81-D0EF-3D84-E504B341A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1BA3A-FB74-BEF3-557F-C2716565A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9EBAC-4735-E7B2-D113-8A10E0DD6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05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5A3AB-9843-FF7D-7A6C-6543A51AF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07C526-FE1E-5B71-F457-05A5B2E54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8215B6-8AA3-0EC8-CC43-735E81BA2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46D80-5C5F-3147-BDC1-BE3B88973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00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C2972-5159-4FBA-3913-43F268FEA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5AFAC5-C79D-269F-1A73-5966861C5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F1609A-7244-0633-782A-E5247DB55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C278A-0A55-8E84-B7A1-A25EDE75F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59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76F4F-C340-C1B1-5DAE-DF3385AEB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C2695F-F039-F85F-CB37-FC449A86A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4BEF9F-0850-E84B-AA70-BA64E4BCD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FCDCB-1869-DAAD-A03B-5303749078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400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EDAD0-E604-B109-1AEB-2CF08661A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06EC6-D95D-37A2-09C1-FC6CC163A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BE7C32-44F8-1A20-0632-74D0DD21D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BFD09-4E06-1921-0EF8-7DC3670FC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51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581B2-5811-5AE1-DF96-5506C9653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D92634-117A-C9CC-4F68-B76B22FBA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07F39F-022B-7704-21F3-EAC15C153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D1060-C308-A5F9-8DC7-657364B7F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1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62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D4657-BE84-2B05-389F-388DB956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A2ECA3-378E-10E3-08BE-DC5385A3D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C4CC8A-AD12-5513-FE48-607CF8DCD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2EFB9-3548-55B9-5879-5A9FC15CA5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45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F81D3-6611-084F-7C71-D39773DA1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0C6016-6A5D-EF84-20A9-36B8E09437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FF6C5B-C3B4-C0FB-2A8E-93E1DD036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22514-BAAD-1A16-BEF0-EBD075D2B8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2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CE5FD-8DB6-5701-FF81-2157763AA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8AC80C-3A65-229B-7FF9-FA9F81122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640454-679A-0658-482F-0015C4C03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ADDF1-EB3C-3DBB-DF0A-9E78F2C0C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6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5B820-8FE4-2797-B34E-FCC615F19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B9D26C-9844-A867-317F-3A936BC88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22801-4C42-F483-D88C-DF25AB8BC8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11213-FA5B-D68B-B695-944300806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0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098CB-5E33-0699-A532-2C57B29F9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3CA3E1-B32C-7F7C-2DD3-147A4DCB11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E38EC8-D847-1F6B-87DF-43B153AE4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5E95A-99FA-8560-2691-FAE2291E44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24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DDF11-26CA-F84C-44A5-194B97BC4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93D805-45BA-4225-5934-322309E7FE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8E4A3C-FBF9-48E3-BD3A-140D5C5D8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E1BED-9CD5-E34E-300A-ED1CDDDC7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3F2A5F-D7AF-7A49-A82D-4F8FDAF5A4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4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C1FF60-482F-C8E3-C37D-2392F6EE2A8C}"/>
              </a:ext>
            </a:extLst>
          </p:cNvPr>
          <p:cNvSpPr/>
          <p:nvPr userDrawn="1"/>
        </p:nvSpPr>
        <p:spPr>
          <a:xfrm>
            <a:off x="0" y="6321044"/>
            <a:ext cx="12192000" cy="53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2EC17-D5CA-2CF2-A9C9-D2D9D213AA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0" r="70"/>
          <a:stretch/>
        </p:blipFill>
        <p:spPr>
          <a:xfrm>
            <a:off x="633475" y="536956"/>
            <a:ext cx="2705364" cy="1017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16073-5CE2-B76C-8741-7F086D43CB6B}"/>
              </a:ext>
            </a:extLst>
          </p:cNvPr>
          <p:cNvSpPr txBox="1"/>
          <p:nvPr userDrawn="1"/>
        </p:nvSpPr>
        <p:spPr>
          <a:xfrm>
            <a:off x="0" y="6538163"/>
            <a:ext cx="1219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0" i="0" spc="1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BURNABY | CALGARY | EDMONTON | FT. MCMURRAY | FT. ST. JOHN | GRANDE PRAIRIE | KITIMAT | MIDALE | PRINCE GEORGE | RED DEER | REGINA | SASKATOON | WHITECOURT</a:t>
            </a:r>
            <a:endParaRPr lang="en-US" sz="900" b="0" spc="100" baseline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A blue squar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28532A09-A89A-1AD6-EE8E-F4F3C96D08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37991"/>
            <a:ext cx="12192000" cy="34099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7E886C0-9AEE-C5B6-D060-AAAA55428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3884993"/>
            <a:ext cx="7074980" cy="642621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information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602C239-B2A5-2FD7-CF86-B9C4C6210C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700" y="4621213"/>
            <a:ext cx="7075488" cy="30435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84161B-DE1F-1064-9648-D646D20D13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700" y="5019166"/>
            <a:ext cx="7075488" cy="365125"/>
          </a:xfrm>
        </p:spPr>
        <p:txBody>
          <a:bodyPr>
            <a:noAutofit/>
          </a:bodyPr>
          <a:lstStyle>
            <a:lvl1pPr marL="0" indent="0">
              <a:buNone/>
              <a:defRPr lang="en-US" sz="18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46779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8BE13-5FAB-A541-EBC2-81CEE76A4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3252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E8258-7862-B04C-C43A-97C61FCF7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56434"/>
            <a:ext cx="5157787" cy="420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A097F0-0FD2-F4BD-8EAE-25F6E72C7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3252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6F55F-4E6E-2EC6-492A-DBC36BCA6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56434"/>
            <a:ext cx="5183188" cy="420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0C6E24A-896C-9CF1-247E-70E3EC73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0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71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D74CB-3C2D-1EB4-AEA4-0D7049902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1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901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DA561-3274-CF35-A2C5-EB607EBC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6B127-8684-1977-8679-27A6DFE65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ED2E6-5042-02F4-78D5-BBF4BC1C9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3038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96E8-C5D2-5277-FE0F-44D3427F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F2AA10-E525-133E-039F-C518695CC4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9B6CF-1DD8-B40B-C9EE-E67E5D9EB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80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E6B15-00F6-18BB-4988-E39214F5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F1FA21-223D-7E53-16AE-AA07F183A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56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42D3AE-A5E0-FF45-8C2D-C89A05317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5F6656-D05B-86E3-6393-E1B2ADCA6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33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939CC7-6D5D-F2E8-3196-2444349011E5}"/>
              </a:ext>
            </a:extLst>
          </p:cNvPr>
          <p:cNvSpPr/>
          <p:nvPr userDrawn="1"/>
        </p:nvSpPr>
        <p:spPr>
          <a:xfrm>
            <a:off x="0" y="6216596"/>
            <a:ext cx="12192000" cy="642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squar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BE6A9A8B-8776-3D26-C97E-9B5EF4EA9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37991"/>
            <a:ext cx="12192000" cy="34099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7E886C0-9AEE-C5B6-D060-AAAA55428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3884993"/>
            <a:ext cx="7074980" cy="642621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information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602C239-B2A5-2FD7-CF86-B9C4C6210C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700" y="4621213"/>
            <a:ext cx="7075488" cy="30435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484161B-DE1F-1064-9648-D646D20D13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0700" y="5019166"/>
            <a:ext cx="7075488" cy="365125"/>
          </a:xfrm>
        </p:spPr>
        <p:txBody>
          <a:bodyPr>
            <a:noAutofit/>
          </a:bodyPr>
          <a:lstStyle>
            <a:lvl1pPr marL="0" indent="0">
              <a:buNone/>
              <a:defRPr lang="en-US" sz="18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8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18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18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1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5C5CE9-F86B-A90F-82A5-BBABC7D8E1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7" r="37"/>
          <a:stretch/>
        </p:blipFill>
        <p:spPr>
          <a:xfrm>
            <a:off x="9185656" y="536957"/>
            <a:ext cx="2213164" cy="924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6983B7-809F-7C6A-9A6A-016F4478F5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2389" y="2105152"/>
            <a:ext cx="3796402" cy="259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771EC6-2B53-1579-BD6E-5BA58E3D0BB3}"/>
              </a:ext>
            </a:extLst>
          </p:cNvPr>
          <p:cNvSpPr txBox="1"/>
          <p:nvPr userDrawn="1"/>
        </p:nvSpPr>
        <p:spPr>
          <a:xfrm>
            <a:off x="0" y="6538163"/>
            <a:ext cx="1219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0" i="0" spc="1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BURNABY | CALGARY | EDMONTON | FT. MCMURRAY | FT. ST. JOHN | GRANDE PRAIRIE | KITIMAT | MIDALE | PRINCE GEORGE | RED DEER | REGINA | SASKATOON | WHITECOURT</a:t>
            </a:r>
            <a:endParaRPr lang="en-US" sz="900" b="0" spc="100" baseline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3C7D8-796B-E543-D060-8231FCFB2D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153" t="-8101" r="-876" b="674"/>
          <a:stretch/>
        </p:blipFill>
        <p:spPr>
          <a:xfrm>
            <a:off x="670585" y="445763"/>
            <a:ext cx="2625832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0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82000">
              <a:srgbClr val="012771"/>
            </a:gs>
            <a:gs pos="40000">
              <a:srgbClr val="02468C"/>
            </a:gs>
            <a:gs pos="100000">
              <a:srgbClr val="00004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C1FF60-482F-C8E3-C37D-2392F6EE2A8C}"/>
              </a:ext>
            </a:extLst>
          </p:cNvPr>
          <p:cNvSpPr/>
          <p:nvPr userDrawn="1"/>
        </p:nvSpPr>
        <p:spPr>
          <a:xfrm>
            <a:off x="0" y="6321044"/>
            <a:ext cx="12192000" cy="538174"/>
          </a:xfrm>
          <a:prstGeom prst="rect">
            <a:avLst/>
          </a:prstGeom>
          <a:gradFill>
            <a:gsLst>
              <a:gs pos="82000">
                <a:srgbClr val="01216B"/>
              </a:gs>
              <a:gs pos="40000">
                <a:srgbClr val="02468C"/>
              </a:gs>
              <a:gs pos="100000">
                <a:srgbClr val="00004F"/>
              </a:gs>
            </a:gsLst>
            <a:lin ang="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004E5C-2BB5-409D-4B3F-B2752A9E2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2" b="22"/>
          <a:stretch/>
        </p:blipFill>
        <p:spPr>
          <a:xfrm>
            <a:off x="0" y="3037991"/>
            <a:ext cx="12191096" cy="34099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7E886C0-9AEE-C5B6-D060-AAAA55428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4444652"/>
            <a:ext cx="7074980" cy="473646"/>
          </a:xfrm>
        </p:spPr>
        <p:txBody>
          <a:bodyPr anchor="t"/>
          <a:lstStyle>
            <a:lvl1pPr>
              <a:defRPr b="1">
                <a:solidFill>
                  <a:srgbClr val="155492"/>
                </a:solidFill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28A76-9781-FA1E-4E86-31FC6033E33C}"/>
              </a:ext>
            </a:extLst>
          </p:cNvPr>
          <p:cNvSpPr txBox="1"/>
          <p:nvPr userDrawn="1"/>
        </p:nvSpPr>
        <p:spPr>
          <a:xfrm>
            <a:off x="0" y="6538163"/>
            <a:ext cx="1219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0" i="0" spc="1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BURNABY | CALGARY | EDMONTON | FT. MCMURRAY | FT. ST. JOHN | GRANDE PRAIRIE | KITIMAT | MIDALE | PRINCE GEORGE | RED DEER | REGINA | SASKATOON | WHITECOURT</a:t>
            </a:r>
            <a:endParaRPr lang="en-US" sz="900" b="0" spc="100" baseline="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3654A49-981F-4743-D5EF-36CBC7A385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679" y="638723"/>
            <a:ext cx="2146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93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82000">
              <a:srgbClr val="012771"/>
            </a:gs>
            <a:gs pos="40000">
              <a:srgbClr val="02468C"/>
            </a:gs>
            <a:gs pos="100000">
              <a:srgbClr val="00004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C1FF60-482F-C8E3-C37D-2392F6EE2A8C}"/>
              </a:ext>
            </a:extLst>
          </p:cNvPr>
          <p:cNvSpPr/>
          <p:nvPr userDrawn="1"/>
        </p:nvSpPr>
        <p:spPr>
          <a:xfrm>
            <a:off x="0" y="6321044"/>
            <a:ext cx="12192000" cy="538174"/>
          </a:xfrm>
          <a:prstGeom prst="rect">
            <a:avLst/>
          </a:prstGeom>
          <a:gradFill>
            <a:gsLst>
              <a:gs pos="82000">
                <a:srgbClr val="01216B"/>
              </a:gs>
              <a:gs pos="40000">
                <a:srgbClr val="02468C"/>
              </a:gs>
              <a:gs pos="100000">
                <a:srgbClr val="00004F"/>
              </a:gs>
            </a:gsLst>
            <a:lin ang="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E4186-1795-D191-74A0-61ECC05ECD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2" b="22"/>
          <a:stretch/>
        </p:blipFill>
        <p:spPr>
          <a:xfrm>
            <a:off x="0" y="3037991"/>
            <a:ext cx="12191096" cy="34099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7E886C0-9AEE-C5B6-D060-AAAA55428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4444652"/>
            <a:ext cx="7074980" cy="473646"/>
          </a:xfrm>
        </p:spPr>
        <p:txBody>
          <a:bodyPr anchor="t"/>
          <a:lstStyle>
            <a:lvl1pPr>
              <a:defRPr b="1">
                <a:solidFill>
                  <a:srgbClr val="155492"/>
                </a:solidFill>
              </a:defRPr>
            </a:lvl1pPr>
          </a:lstStyle>
          <a:p>
            <a:r>
              <a:rPr lang="en-US" dirty="0"/>
              <a:t>Section Header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FDB5C-638B-5830-06B2-BA294F8E95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" r="36"/>
          <a:stretch/>
        </p:blipFill>
        <p:spPr>
          <a:xfrm>
            <a:off x="521208" y="619934"/>
            <a:ext cx="4355392" cy="895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9FF226-6EFB-54A0-653E-487F74646069}"/>
              </a:ext>
            </a:extLst>
          </p:cNvPr>
          <p:cNvSpPr txBox="1"/>
          <p:nvPr userDrawn="1"/>
        </p:nvSpPr>
        <p:spPr>
          <a:xfrm>
            <a:off x="0" y="6538163"/>
            <a:ext cx="1219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0" i="0" spc="1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BURNABY | CALGARY | EDMONTON | FT. MCMURRAY | FT. ST. JOHN | GRANDE PRAIRIE | KITIMAT | MIDALE | PRINCE GEORGE | RED DEER | REGINA | SASKATOON | WHITECOURT</a:t>
            </a:r>
            <a:endParaRPr lang="en-US" sz="900" b="0" spc="1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48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gradFill>
          <a:gsLst>
            <a:gs pos="82000">
              <a:srgbClr val="012771"/>
            </a:gs>
            <a:gs pos="40000">
              <a:srgbClr val="02468C"/>
            </a:gs>
            <a:gs pos="100000">
              <a:srgbClr val="00004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A6545-66A4-016B-F117-DEBF363E44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69123"/>
            <a:ext cx="5181600" cy="35078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A7B415-08C6-80A4-9A2B-BAD41CF219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200" y="3388953"/>
            <a:ext cx="5181600" cy="34833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62C994-3B20-99C2-EF09-F873CCC1FC1D}"/>
              </a:ext>
            </a:extLst>
          </p:cNvPr>
          <p:cNvSpPr txBox="1"/>
          <p:nvPr userDrawn="1"/>
        </p:nvSpPr>
        <p:spPr>
          <a:xfrm>
            <a:off x="838200" y="5086254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24/7 Support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64D01A-6F3B-0D8B-6F8E-77F1005985BA}"/>
              </a:ext>
            </a:extLst>
          </p:cNvPr>
          <p:cNvSpPr txBox="1"/>
          <p:nvPr userDrawn="1"/>
        </p:nvSpPr>
        <p:spPr>
          <a:xfrm>
            <a:off x="838200" y="5460472"/>
            <a:ext cx="6124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+1 (877) 278-6404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6402B3-B0B0-AA52-6090-082882AB01B9}"/>
              </a:ext>
            </a:extLst>
          </p:cNvPr>
          <p:cNvSpPr txBox="1"/>
          <p:nvPr userDrawn="1"/>
        </p:nvSpPr>
        <p:spPr>
          <a:xfrm>
            <a:off x="7232851" y="5829804"/>
            <a:ext cx="37977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www.spartancontrols.com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685D32-4B86-0F28-01D8-0069CA092496}"/>
              </a:ext>
            </a:extLst>
          </p:cNvPr>
          <p:cNvSpPr/>
          <p:nvPr userDrawn="1"/>
        </p:nvSpPr>
        <p:spPr>
          <a:xfrm>
            <a:off x="0" y="6333953"/>
            <a:ext cx="12192000" cy="525264"/>
          </a:xfrm>
          <a:prstGeom prst="rect">
            <a:avLst/>
          </a:prstGeom>
          <a:gradFill>
            <a:gsLst>
              <a:gs pos="81000">
                <a:srgbClr val="02468C"/>
              </a:gs>
              <a:gs pos="100000">
                <a:srgbClr val="00004F"/>
              </a:gs>
            </a:gsLst>
            <a:lin ang="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2850AD7-785C-59D9-5B25-553451D6AF1C}"/>
              </a:ext>
            </a:extLst>
          </p:cNvPr>
          <p:cNvSpPr txBox="1">
            <a:spLocks/>
          </p:cNvSpPr>
          <p:nvPr userDrawn="1"/>
        </p:nvSpPr>
        <p:spPr>
          <a:xfrm>
            <a:off x="320848" y="6478428"/>
            <a:ext cx="2334768" cy="214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 Innovation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90C540-DB31-531B-F691-D9552DECCD67}"/>
              </a:ext>
            </a:extLst>
          </p:cNvPr>
          <p:cNvCxnSpPr>
            <a:cxnSpLocks/>
          </p:cNvCxnSpPr>
          <p:nvPr userDrawn="1"/>
        </p:nvCxnSpPr>
        <p:spPr>
          <a:xfrm>
            <a:off x="320848" y="6333953"/>
            <a:ext cx="115503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5E913A1-666E-58FA-C646-1C440357B3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028" y="6398260"/>
            <a:ext cx="1032747" cy="3743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5D68C1-4133-7BE2-C604-E94D808F2024}"/>
              </a:ext>
            </a:extLst>
          </p:cNvPr>
          <p:cNvCxnSpPr/>
          <p:nvPr userDrawn="1"/>
        </p:nvCxnSpPr>
        <p:spPr>
          <a:xfrm>
            <a:off x="838200" y="3204431"/>
            <a:ext cx="518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7683A4-071F-4A65-C43A-8A3AA9873515}"/>
              </a:ext>
            </a:extLst>
          </p:cNvPr>
          <p:cNvCxnSpPr/>
          <p:nvPr userDrawn="1"/>
        </p:nvCxnSpPr>
        <p:spPr>
          <a:xfrm>
            <a:off x="838200" y="3921813"/>
            <a:ext cx="518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5CB3E1-EA7D-42DE-1F0D-6E128FC6754E}"/>
              </a:ext>
            </a:extLst>
          </p:cNvPr>
          <p:cNvCxnSpPr/>
          <p:nvPr userDrawn="1"/>
        </p:nvCxnSpPr>
        <p:spPr>
          <a:xfrm>
            <a:off x="838200" y="2484601"/>
            <a:ext cx="518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76159C-5447-C8A6-04CF-1D80693D3C32}"/>
              </a:ext>
            </a:extLst>
          </p:cNvPr>
          <p:cNvCxnSpPr/>
          <p:nvPr userDrawn="1"/>
        </p:nvCxnSpPr>
        <p:spPr>
          <a:xfrm>
            <a:off x="838200" y="4933749"/>
            <a:ext cx="518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81DB040-F852-7446-E1EC-53C49C871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227" y="5304541"/>
            <a:ext cx="2196947" cy="334391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76E20394-4A3F-AD90-C658-75357D80D7F5}"/>
              </a:ext>
            </a:extLst>
          </p:cNvPr>
          <p:cNvSpPr/>
          <p:nvPr userDrawn="1"/>
        </p:nvSpPr>
        <p:spPr>
          <a:xfrm>
            <a:off x="7842622" y="4780028"/>
            <a:ext cx="2564569" cy="166427"/>
          </a:xfrm>
          <a:custGeom>
            <a:avLst/>
            <a:gdLst/>
            <a:ahLst/>
            <a:cxnLst/>
            <a:rect l="l" t="t" r="r" b="b"/>
            <a:pathLst>
              <a:path w="2564569" h="166427">
                <a:moveTo>
                  <a:pt x="2533092" y="132271"/>
                </a:moveTo>
                <a:lnTo>
                  <a:pt x="2564569" y="132271"/>
                </a:lnTo>
                <a:lnTo>
                  <a:pt x="2564569" y="163636"/>
                </a:lnTo>
                <a:lnTo>
                  <a:pt x="2533092" y="163636"/>
                </a:lnTo>
                <a:close/>
                <a:moveTo>
                  <a:pt x="2456967" y="132271"/>
                </a:moveTo>
                <a:lnTo>
                  <a:pt x="2488332" y="132271"/>
                </a:lnTo>
                <a:lnTo>
                  <a:pt x="2488332" y="163636"/>
                </a:lnTo>
                <a:lnTo>
                  <a:pt x="2456967" y="163636"/>
                </a:lnTo>
                <a:close/>
                <a:moveTo>
                  <a:pt x="2380729" y="132271"/>
                </a:moveTo>
                <a:lnTo>
                  <a:pt x="2412095" y="132271"/>
                </a:lnTo>
                <a:lnTo>
                  <a:pt x="2412095" y="163636"/>
                </a:lnTo>
                <a:lnTo>
                  <a:pt x="2380729" y="163636"/>
                </a:lnTo>
                <a:close/>
                <a:moveTo>
                  <a:pt x="1887661" y="106709"/>
                </a:moveTo>
                <a:cubicBezTo>
                  <a:pt x="1883643" y="108049"/>
                  <a:pt x="1877281" y="109649"/>
                  <a:pt x="1868574" y="111509"/>
                </a:cubicBezTo>
                <a:cubicBezTo>
                  <a:pt x="1859868" y="113370"/>
                  <a:pt x="1854175" y="115193"/>
                  <a:pt x="1851496" y="116979"/>
                </a:cubicBezTo>
                <a:cubicBezTo>
                  <a:pt x="1847403" y="119881"/>
                  <a:pt x="1845357" y="123564"/>
                  <a:pt x="1845357" y="128029"/>
                </a:cubicBezTo>
                <a:cubicBezTo>
                  <a:pt x="1845357" y="132420"/>
                  <a:pt x="1846994" y="136215"/>
                  <a:pt x="1850269" y="139414"/>
                </a:cubicBezTo>
                <a:cubicBezTo>
                  <a:pt x="1853543" y="142614"/>
                  <a:pt x="1857710" y="144214"/>
                  <a:pt x="1862770" y="144214"/>
                </a:cubicBezTo>
                <a:cubicBezTo>
                  <a:pt x="1868425" y="144214"/>
                  <a:pt x="1873821" y="142354"/>
                  <a:pt x="1878955" y="138633"/>
                </a:cubicBezTo>
                <a:cubicBezTo>
                  <a:pt x="1882750" y="135805"/>
                  <a:pt x="1885243" y="132345"/>
                  <a:pt x="1886434" y="128252"/>
                </a:cubicBezTo>
                <a:cubicBezTo>
                  <a:pt x="1887252" y="125573"/>
                  <a:pt x="1887661" y="120476"/>
                  <a:pt x="1887661" y="112960"/>
                </a:cubicBezTo>
                <a:close/>
                <a:moveTo>
                  <a:pt x="2142865" y="67977"/>
                </a:moveTo>
                <a:cubicBezTo>
                  <a:pt x="2134679" y="67977"/>
                  <a:pt x="2127796" y="71102"/>
                  <a:pt x="2122215" y="77353"/>
                </a:cubicBezTo>
                <a:cubicBezTo>
                  <a:pt x="2116634" y="83604"/>
                  <a:pt x="2113843" y="92608"/>
                  <a:pt x="2113843" y="104365"/>
                </a:cubicBezTo>
                <a:cubicBezTo>
                  <a:pt x="2113843" y="116123"/>
                  <a:pt x="2116634" y="125127"/>
                  <a:pt x="2122215" y="131378"/>
                </a:cubicBezTo>
                <a:cubicBezTo>
                  <a:pt x="2127796" y="137629"/>
                  <a:pt x="2134679" y="140754"/>
                  <a:pt x="2142865" y="140754"/>
                </a:cubicBezTo>
                <a:cubicBezTo>
                  <a:pt x="2151051" y="140754"/>
                  <a:pt x="2157915" y="137629"/>
                  <a:pt x="2163459" y="131378"/>
                </a:cubicBezTo>
                <a:cubicBezTo>
                  <a:pt x="2169003" y="125127"/>
                  <a:pt x="2171775" y="116048"/>
                  <a:pt x="2171775" y="104142"/>
                </a:cubicBezTo>
                <a:cubicBezTo>
                  <a:pt x="2171775" y="92534"/>
                  <a:pt x="2169003" y="83604"/>
                  <a:pt x="2163459" y="77353"/>
                </a:cubicBezTo>
                <a:cubicBezTo>
                  <a:pt x="2157915" y="71102"/>
                  <a:pt x="2151051" y="67977"/>
                  <a:pt x="2142865" y="67977"/>
                </a:cubicBezTo>
                <a:close/>
                <a:moveTo>
                  <a:pt x="1133215" y="67977"/>
                </a:moveTo>
                <a:cubicBezTo>
                  <a:pt x="1125029" y="67977"/>
                  <a:pt x="1118146" y="71102"/>
                  <a:pt x="1112565" y="77353"/>
                </a:cubicBezTo>
                <a:cubicBezTo>
                  <a:pt x="1106984" y="83604"/>
                  <a:pt x="1104193" y="92608"/>
                  <a:pt x="1104193" y="104365"/>
                </a:cubicBezTo>
                <a:cubicBezTo>
                  <a:pt x="1104193" y="116123"/>
                  <a:pt x="1106984" y="125127"/>
                  <a:pt x="1112565" y="131378"/>
                </a:cubicBezTo>
                <a:cubicBezTo>
                  <a:pt x="1118146" y="137629"/>
                  <a:pt x="1125029" y="140754"/>
                  <a:pt x="1133215" y="140754"/>
                </a:cubicBezTo>
                <a:cubicBezTo>
                  <a:pt x="1141400" y="140754"/>
                  <a:pt x="1148265" y="137629"/>
                  <a:pt x="1153809" y="131378"/>
                </a:cubicBezTo>
                <a:cubicBezTo>
                  <a:pt x="1159353" y="125127"/>
                  <a:pt x="1162125" y="116048"/>
                  <a:pt x="1162125" y="104142"/>
                </a:cubicBezTo>
                <a:cubicBezTo>
                  <a:pt x="1162125" y="92534"/>
                  <a:pt x="1159353" y="83604"/>
                  <a:pt x="1153809" y="77353"/>
                </a:cubicBezTo>
                <a:cubicBezTo>
                  <a:pt x="1148265" y="71102"/>
                  <a:pt x="1141400" y="67977"/>
                  <a:pt x="1133215" y="67977"/>
                </a:cubicBezTo>
                <a:close/>
                <a:moveTo>
                  <a:pt x="190240" y="67977"/>
                </a:moveTo>
                <a:cubicBezTo>
                  <a:pt x="182054" y="67977"/>
                  <a:pt x="175171" y="71102"/>
                  <a:pt x="169590" y="77353"/>
                </a:cubicBezTo>
                <a:cubicBezTo>
                  <a:pt x="164009" y="83604"/>
                  <a:pt x="161219" y="92608"/>
                  <a:pt x="161219" y="104365"/>
                </a:cubicBezTo>
                <a:cubicBezTo>
                  <a:pt x="161219" y="116123"/>
                  <a:pt x="164009" y="125127"/>
                  <a:pt x="169590" y="131378"/>
                </a:cubicBezTo>
                <a:cubicBezTo>
                  <a:pt x="175171" y="137629"/>
                  <a:pt x="182054" y="140754"/>
                  <a:pt x="190240" y="140754"/>
                </a:cubicBezTo>
                <a:cubicBezTo>
                  <a:pt x="198426" y="140754"/>
                  <a:pt x="205290" y="137629"/>
                  <a:pt x="210834" y="131378"/>
                </a:cubicBezTo>
                <a:cubicBezTo>
                  <a:pt x="216378" y="125127"/>
                  <a:pt x="219150" y="116048"/>
                  <a:pt x="219150" y="104142"/>
                </a:cubicBezTo>
                <a:cubicBezTo>
                  <a:pt x="219150" y="92534"/>
                  <a:pt x="216378" y="83604"/>
                  <a:pt x="210834" y="77353"/>
                </a:cubicBezTo>
                <a:cubicBezTo>
                  <a:pt x="205290" y="71102"/>
                  <a:pt x="198426" y="67977"/>
                  <a:pt x="190240" y="67977"/>
                </a:cubicBezTo>
                <a:close/>
                <a:moveTo>
                  <a:pt x="1535981" y="66414"/>
                </a:moveTo>
                <a:cubicBezTo>
                  <a:pt x="1529135" y="66414"/>
                  <a:pt x="1523479" y="68907"/>
                  <a:pt x="1519015" y="73893"/>
                </a:cubicBezTo>
                <a:cubicBezTo>
                  <a:pt x="1514549" y="78879"/>
                  <a:pt x="1512354" y="85650"/>
                  <a:pt x="1512429" y="94208"/>
                </a:cubicBezTo>
                <a:lnTo>
                  <a:pt x="1559310" y="94208"/>
                </a:lnTo>
                <a:cubicBezTo>
                  <a:pt x="1559087" y="85129"/>
                  <a:pt x="1556743" y="78227"/>
                  <a:pt x="1552277" y="73502"/>
                </a:cubicBezTo>
                <a:cubicBezTo>
                  <a:pt x="1547813" y="68777"/>
                  <a:pt x="1542380" y="66414"/>
                  <a:pt x="1535981" y="66414"/>
                </a:cubicBezTo>
                <a:close/>
                <a:moveTo>
                  <a:pt x="812081" y="66414"/>
                </a:moveTo>
                <a:cubicBezTo>
                  <a:pt x="805235" y="66414"/>
                  <a:pt x="799579" y="68907"/>
                  <a:pt x="795115" y="73893"/>
                </a:cubicBezTo>
                <a:cubicBezTo>
                  <a:pt x="790650" y="78879"/>
                  <a:pt x="788454" y="85650"/>
                  <a:pt x="788529" y="94208"/>
                </a:cubicBezTo>
                <a:lnTo>
                  <a:pt x="835410" y="94208"/>
                </a:lnTo>
                <a:cubicBezTo>
                  <a:pt x="835187" y="85129"/>
                  <a:pt x="832843" y="78227"/>
                  <a:pt x="828377" y="73502"/>
                </a:cubicBezTo>
                <a:cubicBezTo>
                  <a:pt x="823913" y="68777"/>
                  <a:pt x="818481" y="66414"/>
                  <a:pt x="812081" y="66414"/>
                </a:cubicBezTo>
                <a:close/>
                <a:moveTo>
                  <a:pt x="2022277" y="45095"/>
                </a:moveTo>
                <a:lnTo>
                  <a:pt x="2053642" y="45095"/>
                </a:lnTo>
                <a:lnTo>
                  <a:pt x="2053642" y="163636"/>
                </a:lnTo>
                <a:lnTo>
                  <a:pt x="2022277" y="163636"/>
                </a:lnTo>
                <a:close/>
                <a:moveTo>
                  <a:pt x="1349871" y="45095"/>
                </a:moveTo>
                <a:lnTo>
                  <a:pt x="1382799" y="45095"/>
                </a:lnTo>
                <a:lnTo>
                  <a:pt x="1405124" y="105593"/>
                </a:lnTo>
                <a:lnTo>
                  <a:pt x="1411598" y="125797"/>
                </a:lnTo>
                <a:cubicBezTo>
                  <a:pt x="1413309" y="120662"/>
                  <a:pt x="1414388" y="117276"/>
                  <a:pt x="1414835" y="115639"/>
                </a:cubicBezTo>
                <a:cubicBezTo>
                  <a:pt x="1415877" y="112291"/>
                  <a:pt x="1416993" y="108942"/>
                  <a:pt x="1418183" y="105593"/>
                </a:cubicBezTo>
                <a:lnTo>
                  <a:pt x="1440731" y="45095"/>
                </a:lnTo>
                <a:lnTo>
                  <a:pt x="1472989" y="45095"/>
                </a:lnTo>
                <a:lnTo>
                  <a:pt x="1425885" y="163636"/>
                </a:lnTo>
                <a:lnTo>
                  <a:pt x="1397645" y="163636"/>
                </a:lnTo>
                <a:close/>
                <a:moveTo>
                  <a:pt x="279202" y="45095"/>
                </a:moveTo>
                <a:lnTo>
                  <a:pt x="310568" y="45095"/>
                </a:lnTo>
                <a:lnTo>
                  <a:pt x="310568" y="163636"/>
                </a:lnTo>
                <a:lnTo>
                  <a:pt x="279202" y="163636"/>
                </a:lnTo>
                <a:close/>
                <a:moveTo>
                  <a:pt x="2299804" y="42416"/>
                </a:moveTo>
                <a:cubicBezTo>
                  <a:pt x="2306724" y="42416"/>
                  <a:pt x="2313049" y="43662"/>
                  <a:pt x="2318780" y="46155"/>
                </a:cubicBezTo>
                <a:cubicBezTo>
                  <a:pt x="2324509" y="48648"/>
                  <a:pt x="2328844" y="51829"/>
                  <a:pt x="2331783" y="55699"/>
                </a:cubicBezTo>
                <a:cubicBezTo>
                  <a:pt x="2334723" y="59568"/>
                  <a:pt x="2336769" y="63959"/>
                  <a:pt x="2337923" y="68870"/>
                </a:cubicBezTo>
                <a:cubicBezTo>
                  <a:pt x="2339076" y="73781"/>
                  <a:pt x="2339653" y="80813"/>
                  <a:pt x="2339653" y="89966"/>
                </a:cubicBezTo>
                <a:lnTo>
                  <a:pt x="2339653" y="163636"/>
                </a:lnTo>
                <a:lnTo>
                  <a:pt x="2308287" y="163636"/>
                </a:lnTo>
                <a:lnTo>
                  <a:pt x="2308287" y="103138"/>
                </a:lnTo>
                <a:cubicBezTo>
                  <a:pt x="2308287" y="90338"/>
                  <a:pt x="2307617" y="82060"/>
                  <a:pt x="2306278" y="78302"/>
                </a:cubicBezTo>
                <a:cubicBezTo>
                  <a:pt x="2304939" y="74544"/>
                  <a:pt x="2302762" y="71623"/>
                  <a:pt x="2299748" y="69540"/>
                </a:cubicBezTo>
                <a:cubicBezTo>
                  <a:pt x="2296734" y="67456"/>
                  <a:pt x="2293107" y="66414"/>
                  <a:pt x="2288865" y="66414"/>
                </a:cubicBezTo>
                <a:cubicBezTo>
                  <a:pt x="2283433" y="66414"/>
                  <a:pt x="2278559" y="67903"/>
                  <a:pt x="2274243" y="70879"/>
                </a:cubicBezTo>
                <a:cubicBezTo>
                  <a:pt x="2269927" y="73856"/>
                  <a:pt x="2266969" y="77800"/>
                  <a:pt x="2265369" y="82711"/>
                </a:cubicBezTo>
                <a:cubicBezTo>
                  <a:pt x="2263769" y="87622"/>
                  <a:pt x="2262969" y="96701"/>
                  <a:pt x="2262969" y="109946"/>
                </a:cubicBezTo>
                <a:lnTo>
                  <a:pt x="2262969" y="163636"/>
                </a:lnTo>
                <a:lnTo>
                  <a:pt x="2231604" y="163636"/>
                </a:lnTo>
                <a:lnTo>
                  <a:pt x="2231604" y="45095"/>
                </a:lnTo>
                <a:lnTo>
                  <a:pt x="2260737" y="45095"/>
                </a:lnTo>
                <a:lnTo>
                  <a:pt x="2260737" y="62508"/>
                </a:lnTo>
                <a:cubicBezTo>
                  <a:pt x="2271080" y="49113"/>
                  <a:pt x="2284103" y="42416"/>
                  <a:pt x="2299804" y="42416"/>
                </a:cubicBezTo>
                <a:close/>
                <a:moveTo>
                  <a:pt x="2142753" y="42416"/>
                </a:moveTo>
                <a:cubicBezTo>
                  <a:pt x="2160687" y="42416"/>
                  <a:pt x="2175383" y="48239"/>
                  <a:pt x="2186843" y="59884"/>
                </a:cubicBezTo>
                <a:cubicBezTo>
                  <a:pt x="2198303" y="71530"/>
                  <a:pt x="2204033" y="86246"/>
                  <a:pt x="2204033" y="104031"/>
                </a:cubicBezTo>
                <a:cubicBezTo>
                  <a:pt x="2204033" y="121964"/>
                  <a:pt x="2198247" y="136829"/>
                  <a:pt x="2186676" y="148623"/>
                </a:cubicBezTo>
                <a:cubicBezTo>
                  <a:pt x="2175105" y="160418"/>
                  <a:pt x="2160538" y="166315"/>
                  <a:pt x="2142977" y="166315"/>
                </a:cubicBezTo>
                <a:cubicBezTo>
                  <a:pt x="2132112" y="166315"/>
                  <a:pt x="2121750" y="163859"/>
                  <a:pt x="2111890" y="158948"/>
                </a:cubicBezTo>
                <a:cubicBezTo>
                  <a:pt x="2102030" y="154037"/>
                  <a:pt x="2094533" y="146837"/>
                  <a:pt x="2089399" y="137349"/>
                </a:cubicBezTo>
                <a:cubicBezTo>
                  <a:pt x="2084264" y="127862"/>
                  <a:pt x="2081697" y="116309"/>
                  <a:pt x="2081697" y="102691"/>
                </a:cubicBezTo>
                <a:cubicBezTo>
                  <a:pt x="2081697" y="92273"/>
                  <a:pt x="2084264" y="82190"/>
                  <a:pt x="2089399" y="72442"/>
                </a:cubicBezTo>
                <a:cubicBezTo>
                  <a:pt x="2094533" y="62694"/>
                  <a:pt x="2101807" y="55252"/>
                  <a:pt x="2111220" y="50118"/>
                </a:cubicBezTo>
                <a:cubicBezTo>
                  <a:pt x="2120634" y="44983"/>
                  <a:pt x="2131145" y="42416"/>
                  <a:pt x="2142753" y="42416"/>
                </a:cubicBezTo>
                <a:close/>
                <a:moveTo>
                  <a:pt x="1868574" y="42416"/>
                </a:moveTo>
                <a:cubicBezTo>
                  <a:pt x="1882564" y="42416"/>
                  <a:pt x="1892982" y="44071"/>
                  <a:pt x="1899828" y="47383"/>
                </a:cubicBezTo>
                <a:cubicBezTo>
                  <a:pt x="1906674" y="50694"/>
                  <a:pt x="1911493" y="54899"/>
                  <a:pt x="1914283" y="59996"/>
                </a:cubicBezTo>
                <a:cubicBezTo>
                  <a:pt x="1917074" y="65093"/>
                  <a:pt x="1918469" y="74451"/>
                  <a:pt x="1918469" y="88069"/>
                </a:cubicBezTo>
                <a:lnTo>
                  <a:pt x="1918134" y="124680"/>
                </a:lnTo>
                <a:cubicBezTo>
                  <a:pt x="1918134" y="135098"/>
                  <a:pt x="1918637" y="142782"/>
                  <a:pt x="1919641" y="147730"/>
                </a:cubicBezTo>
                <a:cubicBezTo>
                  <a:pt x="1920645" y="152679"/>
                  <a:pt x="1922525" y="157981"/>
                  <a:pt x="1925278" y="163636"/>
                </a:cubicBezTo>
                <a:lnTo>
                  <a:pt x="1894247" y="163636"/>
                </a:lnTo>
                <a:cubicBezTo>
                  <a:pt x="1893429" y="161553"/>
                  <a:pt x="1892424" y="158464"/>
                  <a:pt x="1891233" y="154372"/>
                </a:cubicBezTo>
                <a:cubicBezTo>
                  <a:pt x="1890713" y="152511"/>
                  <a:pt x="1890341" y="151284"/>
                  <a:pt x="1890117" y="150688"/>
                </a:cubicBezTo>
                <a:cubicBezTo>
                  <a:pt x="1884759" y="155897"/>
                  <a:pt x="1879029" y="159804"/>
                  <a:pt x="1872927" y="162408"/>
                </a:cubicBezTo>
                <a:cubicBezTo>
                  <a:pt x="1866826" y="165013"/>
                  <a:pt x="1860315" y="166315"/>
                  <a:pt x="1853394" y="166315"/>
                </a:cubicBezTo>
                <a:cubicBezTo>
                  <a:pt x="1841190" y="166315"/>
                  <a:pt x="1831572" y="163004"/>
                  <a:pt x="1824540" y="156381"/>
                </a:cubicBezTo>
                <a:cubicBezTo>
                  <a:pt x="1817507" y="149758"/>
                  <a:pt x="1813991" y="141386"/>
                  <a:pt x="1813992" y="131266"/>
                </a:cubicBezTo>
                <a:cubicBezTo>
                  <a:pt x="1813991" y="124569"/>
                  <a:pt x="1815591" y="118597"/>
                  <a:pt x="1818791" y="113351"/>
                </a:cubicBezTo>
                <a:cubicBezTo>
                  <a:pt x="1821991" y="108105"/>
                  <a:pt x="1826475" y="104086"/>
                  <a:pt x="1832242" y="101296"/>
                </a:cubicBezTo>
                <a:cubicBezTo>
                  <a:pt x="1838009" y="98505"/>
                  <a:pt x="1846325" y="96068"/>
                  <a:pt x="1857189" y="93985"/>
                </a:cubicBezTo>
                <a:cubicBezTo>
                  <a:pt x="1871849" y="91231"/>
                  <a:pt x="1882006" y="88664"/>
                  <a:pt x="1887661" y="86283"/>
                </a:cubicBezTo>
                <a:lnTo>
                  <a:pt x="1887661" y="83157"/>
                </a:lnTo>
                <a:cubicBezTo>
                  <a:pt x="1887661" y="77130"/>
                  <a:pt x="1886173" y="72832"/>
                  <a:pt x="1883197" y="70265"/>
                </a:cubicBezTo>
                <a:cubicBezTo>
                  <a:pt x="1880220" y="67698"/>
                  <a:pt x="1874602" y="66414"/>
                  <a:pt x="1866342" y="66414"/>
                </a:cubicBezTo>
                <a:cubicBezTo>
                  <a:pt x="1860761" y="66414"/>
                  <a:pt x="1856408" y="67512"/>
                  <a:pt x="1853282" y="69707"/>
                </a:cubicBezTo>
                <a:cubicBezTo>
                  <a:pt x="1850157" y="71902"/>
                  <a:pt x="1847627" y="75753"/>
                  <a:pt x="1845692" y="81260"/>
                </a:cubicBezTo>
                <a:lnTo>
                  <a:pt x="1817229" y="76125"/>
                </a:lnTo>
                <a:cubicBezTo>
                  <a:pt x="1820428" y="64666"/>
                  <a:pt x="1825935" y="56182"/>
                  <a:pt x="1833749" y="50676"/>
                </a:cubicBezTo>
                <a:cubicBezTo>
                  <a:pt x="1841562" y="45169"/>
                  <a:pt x="1853171" y="42416"/>
                  <a:pt x="1868574" y="42416"/>
                </a:cubicBezTo>
                <a:close/>
                <a:moveTo>
                  <a:pt x="1741624" y="42416"/>
                </a:moveTo>
                <a:cubicBezTo>
                  <a:pt x="1757846" y="42416"/>
                  <a:pt x="1769901" y="45057"/>
                  <a:pt x="1777789" y="50341"/>
                </a:cubicBezTo>
                <a:cubicBezTo>
                  <a:pt x="1785677" y="55624"/>
                  <a:pt x="1791109" y="63438"/>
                  <a:pt x="1794086" y="73781"/>
                </a:cubicBezTo>
                <a:lnTo>
                  <a:pt x="1764506" y="79251"/>
                </a:lnTo>
                <a:cubicBezTo>
                  <a:pt x="1763241" y="74637"/>
                  <a:pt x="1760841" y="71102"/>
                  <a:pt x="1757307" y="68647"/>
                </a:cubicBezTo>
                <a:cubicBezTo>
                  <a:pt x="1753772" y="66191"/>
                  <a:pt x="1748731" y="64963"/>
                  <a:pt x="1742182" y="64963"/>
                </a:cubicBezTo>
                <a:cubicBezTo>
                  <a:pt x="1733922" y="64963"/>
                  <a:pt x="1728006" y="66117"/>
                  <a:pt x="1724434" y="68423"/>
                </a:cubicBezTo>
                <a:cubicBezTo>
                  <a:pt x="1722053" y="70061"/>
                  <a:pt x="1720862" y="72181"/>
                  <a:pt x="1720863" y="74786"/>
                </a:cubicBezTo>
                <a:cubicBezTo>
                  <a:pt x="1720862" y="77018"/>
                  <a:pt x="1721904" y="78916"/>
                  <a:pt x="1723988" y="80479"/>
                </a:cubicBezTo>
                <a:cubicBezTo>
                  <a:pt x="1726815" y="82562"/>
                  <a:pt x="1736583" y="85501"/>
                  <a:pt x="1753289" y="89297"/>
                </a:cubicBezTo>
                <a:cubicBezTo>
                  <a:pt x="1769994" y="93092"/>
                  <a:pt x="1781659" y="97743"/>
                  <a:pt x="1788281" y="103249"/>
                </a:cubicBezTo>
                <a:cubicBezTo>
                  <a:pt x="1794830" y="108830"/>
                  <a:pt x="1798104" y="116607"/>
                  <a:pt x="1798104" y="126578"/>
                </a:cubicBezTo>
                <a:cubicBezTo>
                  <a:pt x="1798104" y="137442"/>
                  <a:pt x="1793565" y="146781"/>
                  <a:pt x="1784487" y="154595"/>
                </a:cubicBezTo>
                <a:cubicBezTo>
                  <a:pt x="1775408" y="162408"/>
                  <a:pt x="1761976" y="166315"/>
                  <a:pt x="1744191" y="166315"/>
                </a:cubicBezTo>
                <a:cubicBezTo>
                  <a:pt x="1728043" y="166315"/>
                  <a:pt x="1715263" y="163041"/>
                  <a:pt x="1705849" y="156492"/>
                </a:cubicBezTo>
                <a:cubicBezTo>
                  <a:pt x="1696436" y="149944"/>
                  <a:pt x="1690278" y="141052"/>
                  <a:pt x="1687376" y="129815"/>
                </a:cubicBezTo>
                <a:lnTo>
                  <a:pt x="1718853" y="125015"/>
                </a:lnTo>
                <a:cubicBezTo>
                  <a:pt x="1720193" y="131117"/>
                  <a:pt x="1722909" y="135750"/>
                  <a:pt x="1727001" y="138912"/>
                </a:cubicBezTo>
                <a:cubicBezTo>
                  <a:pt x="1731095" y="142075"/>
                  <a:pt x="1736824" y="143656"/>
                  <a:pt x="1744191" y="143656"/>
                </a:cubicBezTo>
                <a:cubicBezTo>
                  <a:pt x="1752303" y="143656"/>
                  <a:pt x="1758404" y="142168"/>
                  <a:pt x="1762497" y="139191"/>
                </a:cubicBezTo>
                <a:cubicBezTo>
                  <a:pt x="1765251" y="137108"/>
                  <a:pt x="1766627" y="134317"/>
                  <a:pt x="1766627" y="130820"/>
                </a:cubicBezTo>
                <a:cubicBezTo>
                  <a:pt x="1766627" y="128438"/>
                  <a:pt x="1765883" y="126466"/>
                  <a:pt x="1764395" y="124904"/>
                </a:cubicBezTo>
                <a:cubicBezTo>
                  <a:pt x="1762832" y="123415"/>
                  <a:pt x="1759335" y="122039"/>
                  <a:pt x="1753902" y="120774"/>
                </a:cubicBezTo>
                <a:cubicBezTo>
                  <a:pt x="1728601" y="115193"/>
                  <a:pt x="1712565" y="110095"/>
                  <a:pt x="1705793" y="105482"/>
                </a:cubicBezTo>
                <a:cubicBezTo>
                  <a:pt x="1696417" y="99082"/>
                  <a:pt x="1691729" y="90190"/>
                  <a:pt x="1691729" y="78804"/>
                </a:cubicBezTo>
                <a:cubicBezTo>
                  <a:pt x="1691729" y="68535"/>
                  <a:pt x="1695785" y="59903"/>
                  <a:pt x="1703896" y="52908"/>
                </a:cubicBezTo>
                <a:cubicBezTo>
                  <a:pt x="1712007" y="45913"/>
                  <a:pt x="1724583" y="42416"/>
                  <a:pt x="1741624" y="42416"/>
                </a:cubicBezTo>
                <a:close/>
                <a:moveTo>
                  <a:pt x="1667507" y="42416"/>
                </a:moveTo>
                <a:cubicBezTo>
                  <a:pt x="1674651" y="42416"/>
                  <a:pt x="1681535" y="44388"/>
                  <a:pt x="1688157" y="48332"/>
                </a:cubicBezTo>
                <a:lnTo>
                  <a:pt x="1678447" y="75679"/>
                </a:lnTo>
                <a:cubicBezTo>
                  <a:pt x="1673163" y="72256"/>
                  <a:pt x="1668252" y="70544"/>
                  <a:pt x="1663713" y="70544"/>
                </a:cubicBezTo>
                <a:cubicBezTo>
                  <a:pt x="1659322" y="70544"/>
                  <a:pt x="1655601" y="71753"/>
                  <a:pt x="1652550" y="74172"/>
                </a:cubicBezTo>
                <a:cubicBezTo>
                  <a:pt x="1649499" y="76590"/>
                  <a:pt x="1647100" y="80962"/>
                  <a:pt x="1645351" y="87287"/>
                </a:cubicBezTo>
                <a:cubicBezTo>
                  <a:pt x="1643602" y="93613"/>
                  <a:pt x="1642727" y="106858"/>
                  <a:pt x="1642728" y="127025"/>
                </a:cubicBezTo>
                <a:lnTo>
                  <a:pt x="1642728" y="163636"/>
                </a:lnTo>
                <a:lnTo>
                  <a:pt x="1611362" y="163636"/>
                </a:lnTo>
                <a:lnTo>
                  <a:pt x="1611362" y="45095"/>
                </a:lnTo>
                <a:lnTo>
                  <a:pt x="1640495" y="45095"/>
                </a:lnTo>
                <a:lnTo>
                  <a:pt x="1640495" y="61949"/>
                </a:lnTo>
                <a:cubicBezTo>
                  <a:pt x="1645481" y="53987"/>
                  <a:pt x="1649965" y="48741"/>
                  <a:pt x="1653945" y="46211"/>
                </a:cubicBezTo>
                <a:cubicBezTo>
                  <a:pt x="1657927" y="43681"/>
                  <a:pt x="1662447" y="42416"/>
                  <a:pt x="1667507" y="42416"/>
                </a:cubicBezTo>
                <a:close/>
                <a:moveTo>
                  <a:pt x="1534083" y="42416"/>
                </a:moveTo>
                <a:cubicBezTo>
                  <a:pt x="1551719" y="42416"/>
                  <a:pt x="1565635" y="48239"/>
                  <a:pt x="1575829" y="59884"/>
                </a:cubicBezTo>
                <a:cubicBezTo>
                  <a:pt x="1586024" y="71530"/>
                  <a:pt x="1590899" y="89371"/>
                  <a:pt x="1590452" y="113407"/>
                </a:cubicBezTo>
                <a:lnTo>
                  <a:pt x="1511871" y="113407"/>
                </a:lnTo>
                <a:cubicBezTo>
                  <a:pt x="1512094" y="122709"/>
                  <a:pt x="1514624" y="129945"/>
                  <a:pt x="1519461" y="135117"/>
                </a:cubicBezTo>
                <a:cubicBezTo>
                  <a:pt x="1524297" y="140289"/>
                  <a:pt x="1530325" y="142875"/>
                  <a:pt x="1537543" y="142875"/>
                </a:cubicBezTo>
                <a:cubicBezTo>
                  <a:pt x="1542455" y="142875"/>
                  <a:pt x="1546585" y="141535"/>
                  <a:pt x="1549933" y="138856"/>
                </a:cubicBezTo>
                <a:cubicBezTo>
                  <a:pt x="1553282" y="136177"/>
                  <a:pt x="1555812" y="131861"/>
                  <a:pt x="1557524" y="125908"/>
                </a:cubicBezTo>
                <a:lnTo>
                  <a:pt x="1588778" y="131154"/>
                </a:lnTo>
                <a:cubicBezTo>
                  <a:pt x="1584759" y="142614"/>
                  <a:pt x="1578415" y="151339"/>
                  <a:pt x="1569746" y="157330"/>
                </a:cubicBezTo>
                <a:cubicBezTo>
                  <a:pt x="1561077" y="163320"/>
                  <a:pt x="1550231" y="166315"/>
                  <a:pt x="1537209" y="166315"/>
                </a:cubicBezTo>
                <a:cubicBezTo>
                  <a:pt x="1516596" y="166315"/>
                  <a:pt x="1501341" y="159581"/>
                  <a:pt x="1491444" y="146112"/>
                </a:cubicBezTo>
                <a:cubicBezTo>
                  <a:pt x="1483631" y="135322"/>
                  <a:pt x="1479724" y="121704"/>
                  <a:pt x="1479724" y="105258"/>
                </a:cubicBezTo>
                <a:cubicBezTo>
                  <a:pt x="1479724" y="85613"/>
                  <a:pt x="1484858" y="70228"/>
                  <a:pt x="1495127" y="59103"/>
                </a:cubicBezTo>
                <a:cubicBezTo>
                  <a:pt x="1505397" y="47978"/>
                  <a:pt x="1518382" y="42416"/>
                  <a:pt x="1534083" y="42416"/>
                </a:cubicBezTo>
                <a:close/>
                <a:moveTo>
                  <a:pt x="1290154" y="42416"/>
                </a:moveTo>
                <a:cubicBezTo>
                  <a:pt x="1297074" y="42416"/>
                  <a:pt x="1303399" y="43662"/>
                  <a:pt x="1309130" y="46155"/>
                </a:cubicBezTo>
                <a:cubicBezTo>
                  <a:pt x="1314859" y="48648"/>
                  <a:pt x="1319194" y="51829"/>
                  <a:pt x="1322133" y="55699"/>
                </a:cubicBezTo>
                <a:cubicBezTo>
                  <a:pt x="1325073" y="59568"/>
                  <a:pt x="1327119" y="63959"/>
                  <a:pt x="1328273" y="68870"/>
                </a:cubicBezTo>
                <a:cubicBezTo>
                  <a:pt x="1329426" y="73781"/>
                  <a:pt x="1330003" y="80813"/>
                  <a:pt x="1330003" y="89966"/>
                </a:cubicBezTo>
                <a:lnTo>
                  <a:pt x="1330003" y="163636"/>
                </a:lnTo>
                <a:lnTo>
                  <a:pt x="1298637" y="163636"/>
                </a:lnTo>
                <a:lnTo>
                  <a:pt x="1298637" y="103138"/>
                </a:lnTo>
                <a:cubicBezTo>
                  <a:pt x="1298637" y="90338"/>
                  <a:pt x="1297967" y="82060"/>
                  <a:pt x="1296628" y="78302"/>
                </a:cubicBezTo>
                <a:cubicBezTo>
                  <a:pt x="1295288" y="74544"/>
                  <a:pt x="1293112" y="71623"/>
                  <a:pt x="1290098" y="69540"/>
                </a:cubicBezTo>
                <a:cubicBezTo>
                  <a:pt x="1287084" y="67456"/>
                  <a:pt x="1283457" y="66414"/>
                  <a:pt x="1279215" y="66414"/>
                </a:cubicBezTo>
                <a:cubicBezTo>
                  <a:pt x="1273783" y="66414"/>
                  <a:pt x="1268909" y="67903"/>
                  <a:pt x="1264593" y="70879"/>
                </a:cubicBezTo>
                <a:cubicBezTo>
                  <a:pt x="1260277" y="73856"/>
                  <a:pt x="1257319" y="77800"/>
                  <a:pt x="1255719" y="82711"/>
                </a:cubicBezTo>
                <a:cubicBezTo>
                  <a:pt x="1254119" y="87622"/>
                  <a:pt x="1253319" y="96701"/>
                  <a:pt x="1253319" y="109946"/>
                </a:cubicBezTo>
                <a:lnTo>
                  <a:pt x="1253319" y="163636"/>
                </a:lnTo>
                <a:lnTo>
                  <a:pt x="1221953" y="163636"/>
                </a:lnTo>
                <a:lnTo>
                  <a:pt x="1221953" y="45095"/>
                </a:lnTo>
                <a:lnTo>
                  <a:pt x="1251087" y="45095"/>
                </a:lnTo>
                <a:lnTo>
                  <a:pt x="1251087" y="62508"/>
                </a:lnTo>
                <a:cubicBezTo>
                  <a:pt x="1261430" y="49113"/>
                  <a:pt x="1274453" y="42416"/>
                  <a:pt x="1290154" y="42416"/>
                </a:cubicBezTo>
                <a:close/>
                <a:moveTo>
                  <a:pt x="1133103" y="42416"/>
                </a:moveTo>
                <a:cubicBezTo>
                  <a:pt x="1151037" y="42416"/>
                  <a:pt x="1165734" y="48239"/>
                  <a:pt x="1177193" y="59884"/>
                </a:cubicBezTo>
                <a:cubicBezTo>
                  <a:pt x="1188653" y="71530"/>
                  <a:pt x="1194383" y="86246"/>
                  <a:pt x="1194383" y="104031"/>
                </a:cubicBezTo>
                <a:cubicBezTo>
                  <a:pt x="1194383" y="121964"/>
                  <a:pt x="1188597" y="136829"/>
                  <a:pt x="1177026" y="148623"/>
                </a:cubicBezTo>
                <a:cubicBezTo>
                  <a:pt x="1165455" y="160418"/>
                  <a:pt x="1150888" y="166315"/>
                  <a:pt x="1133326" y="166315"/>
                </a:cubicBezTo>
                <a:cubicBezTo>
                  <a:pt x="1122462" y="166315"/>
                  <a:pt x="1112100" y="163859"/>
                  <a:pt x="1102240" y="158948"/>
                </a:cubicBezTo>
                <a:cubicBezTo>
                  <a:pt x="1092380" y="154037"/>
                  <a:pt x="1084883" y="146837"/>
                  <a:pt x="1079748" y="137349"/>
                </a:cubicBezTo>
                <a:cubicBezTo>
                  <a:pt x="1074614" y="127862"/>
                  <a:pt x="1072047" y="116309"/>
                  <a:pt x="1072047" y="102691"/>
                </a:cubicBezTo>
                <a:cubicBezTo>
                  <a:pt x="1072047" y="92273"/>
                  <a:pt x="1074614" y="82190"/>
                  <a:pt x="1079748" y="72442"/>
                </a:cubicBezTo>
                <a:cubicBezTo>
                  <a:pt x="1084883" y="62694"/>
                  <a:pt x="1092157" y="55252"/>
                  <a:pt x="1101570" y="50118"/>
                </a:cubicBezTo>
                <a:cubicBezTo>
                  <a:pt x="1110983" y="44983"/>
                  <a:pt x="1121495" y="42416"/>
                  <a:pt x="1133103" y="42416"/>
                </a:cubicBezTo>
                <a:close/>
                <a:moveTo>
                  <a:pt x="1006041" y="42416"/>
                </a:moveTo>
                <a:cubicBezTo>
                  <a:pt x="1020477" y="42416"/>
                  <a:pt x="1031956" y="45523"/>
                  <a:pt x="1040476" y="51736"/>
                </a:cubicBezTo>
                <a:cubicBezTo>
                  <a:pt x="1048997" y="57950"/>
                  <a:pt x="1055117" y="67419"/>
                  <a:pt x="1058838" y="80144"/>
                </a:cubicBezTo>
                <a:lnTo>
                  <a:pt x="1027919" y="85725"/>
                </a:lnTo>
                <a:cubicBezTo>
                  <a:pt x="1026877" y="79548"/>
                  <a:pt x="1024514" y="74897"/>
                  <a:pt x="1020831" y="71772"/>
                </a:cubicBezTo>
                <a:cubicBezTo>
                  <a:pt x="1017147" y="68647"/>
                  <a:pt x="1012366" y="67084"/>
                  <a:pt x="1006488" y="67084"/>
                </a:cubicBezTo>
                <a:cubicBezTo>
                  <a:pt x="998674" y="67084"/>
                  <a:pt x="992442" y="69781"/>
                  <a:pt x="987791" y="75177"/>
                </a:cubicBezTo>
                <a:cubicBezTo>
                  <a:pt x="983140" y="80572"/>
                  <a:pt x="980815" y="89594"/>
                  <a:pt x="980815" y="102245"/>
                </a:cubicBezTo>
                <a:cubicBezTo>
                  <a:pt x="980815" y="116309"/>
                  <a:pt x="983177" y="126243"/>
                  <a:pt x="987903" y="132047"/>
                </a:cubicBezTo>
                <a:cubicBezTo>
                  <a:pt x="992628" y="137852"/>
                  <a:pt x="998972" y="140754"/>
                  <a:pt x="1006934" y="140754"/>
                </a:cubicBezTo>
                <a:cubicBezTo>
                  <a:pt x="1012887" y="140754"/>
                  <a:pt x="1017761" y="139061"/>
                  <a:pt x="1021557" y="135675"/>
                </a:cubicBezTo>
                <a:cubicBezTo>
                  <a:pt x="1025352" y="132289"/>
                  <a:pt x="1028031" y="126466"/>
                  <a:pt x="1029593" y="118206"/>
                </a:cubicBezTo>
                <a:lnTo>
                  <a:pt x="1060401" y="123453"/>
                </a:lnTo>
                <a:cubicBezTo>
                  <a:pt x="1057201" y="137591"/>
                  <a:pt x="1051062" y="148270"/>
                  <a:pt x="1041983" y="155488"/>
                </a:cubicBezTo>
                <a:cubicBezTo>
                  <a:pt x="1032905" y="162706"/>
                  <a:pt x="1020738" y="166315"/>
                  <a:pt x="1005483" y="166315"/>
                </a:cubicBezTo>
                <a:cubicBezTo>
                  <a:pt x="988145" y="166315"/>
                  <a:pt x="974322" y="160846"/>
                  <a:pt x="964016" y="149907"/>
                </a:cubicBezTo>
                <a:cubicBezTo>
                  <a:pt x="953709" y="138968"/>
                  <a:pt x="948556" y="123825"/>
                  <a:pt x="948556" y="104477"/>
                </a:cubicBezTo>
                <a:cubicBezTo>
                  <a:pt x="948556" y="84906"/>
                  <a:pt x="953728" y="69670"/>
                  <a:pt x="964072" y="58768"/>
                </a:cubicBezTo>
                <a:cubicBezTo>
                  <a:pt x="974415" y="47867"/>
                  <a:pt x="988405" y="42416"/>
                  <a:pt x="1006041" y="42416"/>
                </a:cubicBezTo>
                <a:close/>
                <a:moveTo>
                  <a:pt x="810183" y="42416"/>
                </a:moveTo>
                <a:cubicBezTo>
                  <a:pt x="827820" y="42416"/>
                  <a:pt x="841735" y="48239"/>
                  <a:pt x="851930" y="59884"/>
                </a:cubicBezTo>
                <a:cubicBezTo>
                  <a:pt x="862125" y="71530"/>
                  <a:pt x="866998" y="89371"/>
                  <a:pt x="866552" y="113407"/>
                </a:cubicBezTo>
                <a:lnTo>
                  <a:pt x="787971" y="113407"/>
                </a:lnTo>
                <a:cubicBezTo>
                  <a:pt x="788194" y="122709"/>
                  <a:pt x="790724" y="129945"/>
                  <a:pt x="795561" y="135117"/>
                </a:cubicBezTo>
                <a:cubicBezTo>
                  <a:pt x="800398" y="140289"/>
                  <a:pt x="806425" y="142875"/>
                  <a:pt x="813644" y="142875"/>
                </a:cubicBezTo>
                <a:cubicBezTo>
                  <a:pt x="818555" y="142875"/>
                  <a:pt x="822685" y="141535"/>
                  <a:pt x="826034" y="138856"/>
                </a:cubicBezTo>
                <a:cubicBezTo>
                  <a:pt x="829382" y="136177"/>
                  <a:pt x="831912" y="131861"/>
                  <a:pt x="833624" y="125908"/>
                </a:cubicBezTo>
                <a:lnTo>
                  <a:pt x="864878" y="131154"/>
                </a:lnTo>
                <a:cubicBezTo>
                  <a:pt x="860859" y="142614"/>
                  <a:pt x="854516" y="151339"/>
                  <a:pt x="845846" y="157330"/>
                </a:cubicBezTo>
                <a:cubicBezTo>
                  <a:pt x="837177" y="163320"/>
                  <a:pt x="826331" y="166315"/>
                  <a:pt x="813309" y="166315"/>
                </a:cubicBezTo>
                <a:cubicBezTo>
                  <a:pt x="792696" y="166315"/>
                  <a:pt x="777441" y="159581"/>
                  <a:pt x="767544" y="146112"/>
                </a:cubicBezTo>
                <a:cubicBezTo>
                  <a:pt x="759731" y="135322"/>
                  <a:pt x="755824" y="121704"/>
                  <a:pt x="755824" y="105258"/>
                </a:cubicBezTo>
                <a:cubicBezTo>
                  <a:pt x="755824" y="85613"/>
                  <a:pt x="760959" y="70228"/>
                  <a:pt x="771227" y="59103"/>
                </a:cubicBezTo>
                <a:cubicBezTo>
                  <a:pt x="781497" y="47978"/>
                  <a:pt x="794482" y="42416"/>
                  <a:pt x="810183" y="42416"/>
                </a:cubicBezTo>
                <a:close/>
                <a:moveTo>
                  <a:pt x="413854" y="42416"/>
                </a:moveTo>
                <a:cubicBezTo>
                  <a:pt x="420775" y="42416"/>
                  <a:pt x="427100" y="43662"/>
                  <a:pt x="432830" y="46155"/>
                </a:cubicBezTo>
                <a:cubicBezTo>
                  <a:pt x="438560" y="48648"/>
                  <a:pt x="442894" y="51829"/>
                  <a:pt x="445834" y="55699"/>
                </a:cubicBezTo>
                <a:cubicBezTo>
                  <a:pt x="448773" y="59568"/>
                  <a:pt x="450819" y="63959"/>
                  <a:pt x="451973" y="68870"/>
                </a:cubicBezTo>
                <a:cubicBezTo>
                  <a:pt x="453126" y="73781"/>
                  <a:pt x="453703" y="80813"/>
                  <a:pt x="453703" y="89966"/>
                </a:cubicBezTo>
                <a:lnTo>
                  <a:pt x="453703" y="163636"/>
                </a:lnTo>
                <a:lnTo>
                  <a:pt x="422338" y="163636"/>
                </a:lnTo>
                <a:lnTo>
                  <a:pt x="422338" y="103138"/>
                </a:lnTo>
                <a:cubicBezTo>
                  <a:pt x="422338" y="90338"/>
                  <a:pt x="421668" y="82060"/>
                  <a:pt x="420328" y="78302"/>
                </a:cubicBezTo>
                <a:cubicBezTo>
                  <a:pt x="418989" y="74544"/>
                  <a:pt x="416812" y="71623"/>
                  <a:pt x="413799" y="69540"/>
                </a:cubicBezTo>
                <a:cubicBezTo>
                  <a:pt x="410785" y="67456"/>
                  <a:pt x="407157" y="66414"/>
                  <a:pt x="402915" y="66414"/>
                </a:cubicBezTo>
                <a:cubicBezTo>
                  <a:pt x="397483" y="66414"/>
                  <a:pt x="392609" y="67903"/>
                  <a:pt x="388293" y="70879"/>
                </a:cubicBezTo>
                <a:cubicBezTo>
                  <a:pt x="383977" y="73856"/>
                  <a:pt x="381019" y="77800"/>
                  <a:pt x="379419" y="82711"/>
                </a:cubicBezTo>
                <a:cubicBezTo>
                  <a:pt x="377819" y="87622"/>
                  <a:pt x="377019" y="96701"/>
                  <a:pt x="377019" y="109946"/>
                </a:cubicBezTo>
                <a:lnTo>
                  <a:pt x="377019" y="163636"/>
                </a:lnTo>
                <a:lnTo>
                  <a:pt x="345654" y="163636"/>
                </a:lnTo>
                <a:lnTo>
                  <a:pt x="345654" y="45095"/>
                </a:lnTo>
                <a:lnTo>
                  <a:pt x="374787" y="45095"/>
                </a:lnTo>
                <a:lnTo>
                  <a:pt x="374787" y="62508"/>
                </a:lnTo>
                <a:cubicBezTo>
                  <a:pt x="385130" y="49113"/>
                  <a:pt x="398153" y="42416"/>
                  <a:pt x="413854" y="42416"/>
                </a:cubicBezTo>
                <a:close/>
                <a:moveTo>
                  <a:pt x="190128" y="42416"/>
                </a:moveTo>
                <a:cubicBezTo>
                  <a:pt x="208062" y="42416"/>
                  <a:pt x="222759" y="48239"/>
                  <a:pt x="234219" y="59884"/>
                </a:cubicBezTo>
                <a:cubicBezTo>
                  <a:pt x="245679" y="71530"/>
                  <a:pt x="251408" y="86246"/>
                  <a:pt x="251408" y="104031"/>
                </a:cubicBezTo>
                <a:cubicBezTo>
                  <a:pt x="251408" y="121964"/>
                  <a:pt x="245623" y="136829"/>
                  <a:pt x="234051" y="148623"/>
                </a:cubicBezTo>
                <a:cubicBezTo>
                  <a:pt x="222480" y="160418"/>
                  <a:pt x="207913" y="166315"/>
                  <a:pt x="190352" y="166315"/>
                </a:cubicBezTo>
                <a:cubicBezTo>
                  <a:pt x="179487" y="166315"/>
                  <a:pt x="169125" y="163859"/>
                  <a:pt x="159265" y="158948"/>
                </a:cubicBezTo>
                <a:cubicBezTo>
                  <a:pt x="149405" y="154037"/>
                  <a:pt x="141908" y="146837"/>
                  <a:pt x="136774" y="137349"/>
                </a:cubicBezTo>
                <a:cubicBezTo>
                  <a:pt x="131639" y="127862"/>
                  <a:pt x="129072" y="116309"/>
                  <a:pt x="129072" y="102691"/>
                </a:cubicBezTo>
                <a:cubicBezTo>
                  <a:pt x="129072" y="92273"/>
                  <a:pt x="131639" y="82190"/>
                  <a:pt x="136774" y="72442"/>
                </a:cubicBezTo>
                <a:cubicBezTo>
                  <a:pt x="141908" y="62694"/>
                  <a:pt x="149182" y="55252"/>
                  <a:pt x="158595" y="50118"/>
                </a:cubicBezTo>
                <a:cubicBezTo>
                  <a:pt x="168009" y="44983"/>
                  <a:pt x="178520" y="42416"/>
                  <a:pt x="190128" y="42416"/>
                </a:cubicBezTo>
                <a:close/>
                <a:moveTo>
                  <a:pt x="1979005" y="3237"/>
                </a:moveTo>
                <a:lnTo>
                  <a:pt x="1979005" y="45095"/>
                </a:lnTo>
                <a:lnTo>
                  <a:pt x="2000436" y="45095"/>
                </a:lnTo>
                <a:lnTo>
                  <a:pt x="2000436" y="70098"/>
                </a:lnTo>
                <a:lnTo>
                  <a:pt x="1979005" y="70098"/>
                </a:lnTo>
                <a:lnTo>
                  <a:pt x="1979005" y="117872"/>
                </a:lnTo>
                <a:cubicBezTo>
                  <a:pt x="1979005" y="127545"/>
                  <a:pt x="1979210" y="133182"/>
                  <a:pt x="1979619" y="134782"/>
                </a:cubicBezTo>
                <a:cubicBezTo>
                  <a:pt x="1980028" y="136382"/>
                  <a:pt x="1980959" y="137703"/>
                  <a:pt x="1982409" y="138745"/>
                </a:cubicBezTo>
                <a:cubicBezTo>
                  <a:pt x="1983861" y="139787"/>
                  <a:pt x="1985628" y="140307"/>
                  <a:pt x="1987711" y="140307"/>
                </a:cubicBezTo>
                <a:cubicBezTo>
                  <a:pt x="1990614" y="140307"/>
                  <a:pt x="1994818" y="139303"/>
                  <a:pt x="2000325" y="137294"/>
                </a:cubicBezTo>
                <a:lnTo>
                  <a:pt x="2003004" y="161627"/>
                </a:lnTo>
                <a:cubicBezTo>
                  <a:pt x="1995711" y="164752"/>
                  <a:pt x="1987451" y="166315"/>
                  <a:pt x="1978224" y="166315"/>
                </a:cubicBezTo>
                <a:cubicBezTo>
                  <a:pt x="1972568" y="166315"/>
                  <a:pt x="1967471" y="165366"/>
                  <a:pt x="1962932" y="163469"/>
                </a:cubicBezTo>
                <a:cubicBezTo>
                  <a:pt x="1958393" y="161571"/>
                  <a:pt x="1955063" y="159116"/>
                  <a:pt x="1952941" y="156102"/>
                </a:cubicBezTo>
                <a:cubicBezTo>
                  <a:pt x="1950821" y="153088"/>
                  <a:pt x="1949351" y="149014"/>
                  <a:pt x="1948533" y="143879"/>
                </a:cubicBezTo>
                <a:cubicBezTo>
                  <a:pt x="1947863" y="140233"/>
                  <a:pt x="1947528" y="132866"/>
                  <a:pt x="1947528" y="121778"/>
                </a:cubicBezTo>
                <a:lnTo>
                  <a:pt x="1947528" y="70098"/>
                </a:lnTo>
                <a:lnTo>
                  <a:pt x="1933129" y="70098"/>
                </a:lnTo>
                <a:lnTo>
                  <a:pt x="1933129" y="45095"/>
                </a:lnTo>
                <a:lnTo>
                  <a:pt x="1947528" y="45095"/>
                </a:lnTo>
                <a:lnTo>
                  <a:pt x="1947528" y="21543"/>
                </a:lnTo>
                <a:close/>
                <a:moveTo>
                  <a:pt x="578830" y="3237"/>
                </a:moveTo>
                <a:lnTo>
                  <a:pt x="578830" y="45095"/>
                </a:lnTo>
                <a:lnTo>
                  <a:pt x="600261" y="45095"/>
                </a:lnTo>
                <a:lnTo>
                  <a:pt x="600261" y="70098"/>
                </a:lnTo>
                <a:lnTo>
                  <a:pt x="578830" y="70098"/>
                </a:lnTo>
                <a:lnTo>
                  <a:pt x="578830" y="117872"/>
                </a:lnTo>
                <a:cubicBezTo>
                  <a:pt x="578830" y="127545"/>
                  <a:pt x="579035" y="133182"/>
                  <a:pt x="579444" y="134782"/>
                </a:cubicBezTo>
                <a:cubicBezTo>
                  <a:pt x="579853" y="136382"/>
                  <a:pt x="580783" y="137703"/>
                  <a:pt x="582235" y="138745"/>
                </a:cubicBezTo>
                <a:cubicBezTo>
                  <a:pt x="583686" y="139787"/>
                  <a:pt x="585453" y="140307"/>
                  <a:pt x="587537" y="140307"/>
                </a:cubicBezTo>
                <a:cubicBezTo>
                  <a:pt x="590439" y="140307"/>
                  <a:pt x="594643" y="139303"/>
                  <a:pt x="600150" y="137294"/>
                </a:cubicBezTo>
                <a:lnTo>
                  <a:pt x="602829" y="161627"/>
                </a:lnTo>
                <a:cubicBezTo>
                  <a:pt x="595536" y="164752"/>
                  <a:pt x="587276" y="166315"/>
                  <a:pt x="578049" y="166315"/>
                </a:cubicBezTo>
                <a:cubicBezTo>
                  <a:pt x="572393" y="166315"/>
                  <a:pt x="567296" y="165366"/>
                  <a:pt x="562757" y="163469"/>
                </a:cubicBezTo>
                <a:cubicBezTo>
                  <a:pt x="558217" y="161571"/>
                  <a:pt x="554887" y="159116"/>
                  <a:pt x="552767" y="156102"/>
                </a:cubicBezTo>
                <a:cubicBezTo>
                  <a:pt x="550646" y="153088"/>
                  <a:pt x="549176" y="149014"/>
                  <a:pt x="548358" y="143879"/>
                </a:cubicBezTo>
                <a:cubicBezTo>
                  <a:pt x="547688" y="140233"/>
                  <a:pt x="547353" y="132866"/>
                  <a:pt x="547353" y="121778"/>
                </a:cubicBezTo>
                <a:lnTo>
                  <a:pt x="547353" y="70098"/>
                </a:lnTo>
                <a:lnTo>
                  <a:pt x="532954" y="70098"/>
                </a:lnTo>
                <a:lnTo>
                  <a:pt x="532954" y="45095"/>
                </a:lnTo>
                <a:lnTo>
                  <a:pt x="547353" y="45095"/>
                </a:lnTo>
                <a:lnTo>
                  <a:pt x="547353" y="21543"/>
                </a:lnTo>
                <a:close/>
                <a:moveTo>
                  <a:pt x="2022277" y="0"/>
                </a:moveTo>
                <a:lnTo>
                  <a:pt x="2053642" y="0"/>
                </a:lnTo>
                <a:lnTo>
                  <a:pt x="2053642" y="29021"/>
                </a:lnTo>
                <a:lnTo>
                  <a:pt x="2022277" y="29021"/>
                </a:lnTo>
                <a:close/>
                <a:moveTo>
                  <a:pt x="621990" y="0"/>
                </a:moveTo>
                <a:lnTo>
                  <a:pt x="653356" y="0"/>
                </a:lnTo>
                <a:lnTo>
                  <a:pt x="653356" y="60163"/>
                </a:lnTo>
                <a:cubicBezTo>
                  <a:pt x="663476" y="48332"/>
                  <a:pt x="675568" y="42416"/>
                  <a:pt x="689633" y="42416"/>
                </a:cubicBezTo>
                <a:cubicBezTo>
                  <a:pt x="696851" y="42416"/>
                  <a:pt x="703362" y="43755"/>
                  <a:pt x="709166" y="46434"/>
                </a:cubicBezTo>
                <a:cubicBezTo>
                  <a:pt x="714971" y="49113"/>
                  <a:pt x="719343" y="52536"/>
                  <a:pt x="722282" y="56703"/>
                </a:cubicBezTo>
                <a:cubicBezTo>
                  <a:pt x="725221" y="60870"/>
                  <a:pt x="727230" y="65484"/>
                  <a:pt x="728309" y="70544"/>
                </a:cubicBezTo>
                <a:cubicBezTo>
                  <a:pt x="729388" y="75604"/>
                  <a:pt x="729928" y="83455"/>
                  <a:pt x="729928" y="94096"/>
                </a:cubicBezTo>
                <a:lnTo>
                  <a:pt x="729928" y="163636"/>
                </a:lnTo>
                <a:lnTo>
                  <a:pt x="698562" y="163636"/>
                </a:lnTo>
                <a:lnTo>
                  <a:pt x="698562" y="101017"/>
                </a:lnTo>
                <a:cubicBezTo>
                  <a:pt x="698562" y="88590"/>
                  <a:pt x="697967" y="80702"/>
                  <a:pt x="696776" y="77353"/>
                </a:cubicBezTo>
                <a:cubicBezTo>
                  <a:pt x="695586" y="74004"/>
                  <a:pt x="693484" y="71344"/>
                  <a:pt x="690470" y="69372"/>
                </a:cubicBezTo>
                <a:cubicBezTo>
                  <a:pt x="687456" y="67400"/>
                  <a:pt x="683679" y="66414"/>
                  <a:pt x="679140" y="66414"/>
                </a:cubicBezTo>
                <a:cubicBezTo>
                  <a:pt x="673931" y="66414"/>
                  <a:pt x="669280" y="67679"/>
                  <a:pt x="665188" y="70209"/>
                </a:cubicBezTo>
                <a:cubicBezTo>
                  <a:pt x="661095" y="72739"/>
                  <a:pt x="658100" y="76553"/>
                  <a:pt x="656202" y="81651"/>
                </a:cubicBezTo>
                <a:cubicBezTo>
                  <a:pt x="654305" y="86748"/>
                  <a:pt x="653356" y="94282"/>
                  <a:pt x="653356" y="104254"/>
                </a:cubicBezTo>
                <a:lnTo>
                  <a:pt x="653356" y="163636"/>
                </a:lnTo>
                <a:lnTo>
                  <a:pt x="621990" y="163636"/>
                </a:lnTo>
                <a:close/>
                <a:moveTo>
                  <a:pt x="279202" y="0"/>
                </a:moveTo>
                <a:lnTo>
                  <a:pt x="310568" y="0"/>
                </a:lnTo>
                <a:lnTo>
                  <a:pt x="310568" y="29021"/>
                </a:lnTo>
                <a:lnTo>
                  <a:pt x="279202" y="29021"/>
                </a:lnTo>
                <a:close/>
                <a:moveTo>
                  <a:pt x="71773" y="0"/>
                </a:moveTo>
                <a:lnTo>
                  <a:pt x="104701" y="0"/>
                </a:lnTo>
                <a:lnTo>
                  <a:pt x="104701" y="103584"/>
                </a:lnTo>
                <a:cubicBezTo>
                  <a:pt x="104701" y="117127"/>
                  <a:pt x="103510" y="127545"/>
                  <a:pt x="101129" y="134838"/>
                </a:cubicBezTo>
                <a:cubicBezTo>
                  <a:pt x="97929" y="144363"/>
                  <a:pt x="92125" y="152009"/>
                  <a:pt x="83716" y="157776"/>
                </a:cubicBezTo>
                <a:cubicBezTo>
                  <a:pt x="75308" y="163543"/>
                  <a:pt x="64220" y="166427"/>
                  <a:pt x="50453" y="166427"/>
                </a:cubicBezTo>
                <a:cubicBezTo>
                  <a:pt x="34305" y="166427"/>
                  <a:pt x="21878" y="161906"/>
                  <a:pt x="13172" y="152865"/>
                </a:cubicBezTo>
                <a:cubicBezTo>
                  <a:pt x="4465" y="143824"/>
                  <a:pt x="75" y="130559"/>
                  <a:pt x="0" y="113072"/>
                </a:cubicBezTo>
                <a:lnTo>
                  <a:pt x="31143" y="109500"/>
                </a:lnTo>
                <a:cubicBezTo>
                  <a:pt x="31515" y="118876"/>
                  <a:pt x="32892" y="125499"/>
                  <a:pt x="35273" y="129369"/>
                </a:cubicBezTo>
                <a:cubicBezTo>
                  <a:pt x="38845" y="135247"/>
                  <a:pt x="44277" y="138187"/>
                  <a:pt x="51569" y="138187"/>
                </a:cubicBezTo>
                <a:cubicBezTo>
                  <a:pt x="58936" y="138187"/>
                  <a:pt x="64145" y="136084"/>
                  <a:pt x="67196" y="131880"/>
                </a:cubicBezTo>
                <a:cubicBezTo>
                  <a:pt x="70247" y="127676"/>
                  <a:pt x="71773" y="118951"/>
                  <a:pt x="71773" y="1057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 descr="A collage of images of industrial structures&#10;&#10;Description automatically generated">
            <a:extLst>
              <a:ext uri="{FF2B5EF4-FFF2-40B4-BE49-F238E27FC236}">
                <a16:creationId xmlns:a16="http://schemas.microsoft.com/office/drawing/2014/main" id="{81C8D6F9-0D81-BEA1-EA07-80B301BDBC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389" y="1131868"/>
            <a:ext cx="4955034" cy="3200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81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103EC-7C80-AE92-A564-3649AED6D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4DB0EC-4DDB-9CB3-B7AA-0E650F77C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510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4248-CBB7-9AEF-5B36-8D80A817A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AB6FF-96AB-ADD7-FE9B-8378AAA8B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9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0C0FC-508A-AED8-0E9F-04BC3375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64775-86F7-7948-4754-DDFD098CC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3132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88F8-EA7E-6557-D5CE-4795A6BBB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A6545-66A4-016B-F117-DEBF363E4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6048"/>
            <a:ext cx="5181600" cy="5030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00DBB-06B7-BE53-BDE0-CC78FC363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6048"/>
            <a:ext cx="5181600" cy="5030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63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E5F109-194F-6B10-92AA-5E36BBE0F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48" y="365125"/>
            <a:ext cx="11032952" cy="530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199D9-F2EA-1197-7B65-07EA3E2C0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91198"/>
            <a:ext cx="10515600" cy="5085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1FAC6C3-4726-D305-3B66-6C9F2A10665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028" y="6398260"/>
            <a:ext cx="1032972" cy="374396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21357DD-7EE3-54FE-35C1-C195DF51F734}"/>
              </a:ext>
            </a:extLst>
          </p:cNvPr>
          <p:cNvSpPr txBox="1">
            <a:spLocks/>
          </p:cNvSpPr>
          <p:nvPr userDrawn="1"/>
        </p:nvSpPr>
        <p:spPr>
          <a:xfrm>
            <a:off x="320848" y="6478428"/>
            <a:ext cx="3099360" cy="214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rgbClr val="0048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en-US" sz="1100" dirty="0">
                <a:solidFill>
                  <a:srgbClr val="0048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 Innovation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B46377-011E-77C7-BA7C-6DE0BD55E9BB}"/>
              </a:ext>
            </a:extLst>
          </p:cNvPr>
          <p:cNvCxnSpPr>
            <a:cxnSpLocks/>
          </p:cNvCxnSpPr>
          <p:nvPr userDrawn="1"/>
        </p:nvCxnSpPr>
        <p:spPr>
          <a:xfrm>
            <a:off x="320848" y="6359144"/>
            <a:ext cx="115503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51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5" r:id="rId3"/>
    <p:sldLayoutId id="2147483664" r:id="rId4"/>
    <p:sldLayoutId id="2147483667" r:id="rId5"/>
    <p:sldLayoutId id="2147483661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488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44" userDrawn="1">
          <p15:clr>
            <a:srgbClr val="F26B43"/>
          </p15:clr>
        </p15:guide>
        <p15:guide id="4" pos="7536" userDrawn="1">
          <p15:clr>
            <a:srgbClr val="F26B43"/>
          </p15:clr>
        </p15:guide>
        <p15:guide id="5" orient="horz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8" orient="horz" pos="41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slide" Target="slide23.xml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15.xml"/><Relationship Id="rId2" Type="http://schemas.openxmlformats.org/officeDocument/2006/relationships/notesSlide" Target="../notesSlides/notesSlide1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1.svg"/><Relationship Id="rId26" Type="http://schemas.openxmlformats.org/officeDocument/2006/relationships/image" Target="../media/image64.emf"/><Relationship Id="rId3" Type="http://schemas.openxmlformats.org/officeDocument/2006/relationships/image" Target="../media/image66.png"/><Relationship Id="rId21" Type="http://schemas.openxmlformats.org/officeDocument/2006/relationships/hyperlink" Target="https://www.spartancontrols.com/request-a-quote/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60.png"/><Relationship Id="rId25" Type="http://schemas.openxmlformats.org/officeDocument/2006/relationships/hyperlink" Target="https://www.spartancontrols.com/industries/life-sciences/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5.emf"/><Relationship Id="rId5" Type="http://schemas.openxmlformats.org/officeDocument/2006/relationships/image" Target="../media/image47.png"/><Relationship Id="rId15" Type="http://schemas.openxmlformats.org/officeDocument/2006/relationships/image" Target="../media/image58.png"/><Relationship Id="rId23" Type="http://schemas.openxmlformats.org/officeDocument/2006/relationships/slide" Target="slide2.xml"/><Relationship Id="rId28" Type="http://schemas.openxmlformats.org/officeDocument/2006/relationships/image" Target="../media/image42.png"/><Relationship Id="rId10" Type="http://schemas.openxmlformats.org/officeDocument/2006/relationships/image" Target="../media/image52.svg"/><Relationship Id="rId19" Type="http://schemas.openxmlformats.org/officeDocument/2006/relationships/image" Target="../media/image62.png"/><Relationship Id="rId4" Type="http://schemas.openxmlformats.org/officeDocument/2006/relationships/image" Target="../media/image6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57.emf"/><Relationship Id="rId27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4.xml"/><Relationship Id="rId18" Type="http://schemas.openxmlformats.org/officeDocument/2006/relationships/image" Target="../media/image65.emf"/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12" Type="http://schemas.openxmlformats.org/officeDocument/2006/relationships/image" Target="../media/image33.png"/><Relationship Id="rId17" Type="http://schemas.openxmlformats.org/officeDocument/2006/relationships/slide" Target="slide2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slide" Target="slide12.xml"/><Relationship Id="rId15" Type="http://schemas.openxmlformats.org/officeDocument/2006/relationships/image" Target="../media/image35.jpeg"/><Relationship Id="rId10" Type="http://schemas.openxmlformats.org/officeDocument/2006/relationships/slide" Target="slide13.xml"/><Relationship Id="rId4" Type="http://schemas.openxmlformats.org/officeDocument/2006/relationships/image" Target="../media/image16.emf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58.png"/><Relationship Id="rId26" Type="http://schemas.openxmlformats.org/officeDocument/2006/relationships/image" Target="../media/image65.emf"/><Relationship Id="rId3" Type="http://schemas.openxmlformats.org/officeDocument/2006/relationships/slide" Target="slide11.xml"/><Relationship Id="rId21" Type="http://schemas.openxmlformats.org/officeDocument/2006/relationships/image" Target="../media/image61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hyperlink" Target="https://www.spartancontrols.com/products/spartan-manufactured-products/specialty-process-measurement-analytical/bubbler-panels/" TargetMode="External"/><Relationship Id="rId25" Type="http://schemas.openxmlformats.org/officeDocument/2006/relationships/slide" Target="slide2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.png"/><Relationship Id="rId20" Type="http://schemas.openxmlformats.org/officeDocument/2006/relationships/image" Target="../media/image6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24" Type="http://schemas.openxmlformats.org/officeDocument/2006/relationships/image" Target="../media/image64.emf"/><Relationship Id="rId32" Type="http://schemas.openxmlformats.org/officeDocument/2006/relationships/image" Target="../media/image30.png"/><Relationship Id="rId5" Type="http://schemas.openxmlformats.org/officeDocument/2006/relationships/image" Target="../media/image48.svg"/><Relationship Id="rId15" Type="http://schemas.openxmlformats.org/officeDocument/2006/relationships/image" Target="../media/image57.emf"/><Relationship Id="rId23" Type="http://schemas.openxmlformats.org/officeDocument/2006/relationships/image" Target="../media/image63.svg"/><Relationship Id="rId28" Type="http://schemas.openxmlformats.org/officeDocument/2006/relationships/image" Target="../media/image67.svg"/><Relationship Id="rId10" Type="http://schemas.openxmlformats.org/officeDocument/2006/relationships/image" Target="../media/image53.png"/><Relationship Id="rId19" Type="http://schemas.openxmlformats.org/officeDocument/2006/relationships/image" Target="../media/image59.svg"/><Relationship Id="rId31" Type="http://schemas.openxmlformats.org/officeDocument/2006/relationships/hyperlink" Target="https://www.spartancontrols.com/products/spartan-manufactured-products/pressure-control-solutions/hipps/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hyperlink" Target="https://www.spartancontrols.com/request-a-quote/" TargetMode="External"/><Relationship Id="rId22" Type="http://schemas.openxmlformats.org/officeDocument/2006/relationships/image" Target="../media/image62.png"/><Relationship Id="rId27" Type="http://schemas.openxmlformats.org/officeDocument/2006/relationships/image" Target="../media/image66.png"/><Relationship Id="rId30" Type="http://schemas.openxmlformats.org/officeDocument/2006/relationships/hyperlink" Target="https://www.spartancontrols.com/products/spartan-manufactured-products/specialty-process-measurement-analytical/liquids-quality-measurement-auto-sampling-solutions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60.png"/><Relationship Id="rId26" Type="http://schemas.openxmlformats.org/officeDocument/2006/relationships/image" Target="../media/image33.png"/><Relationship Id="rId3" Type="http://schemas.openxmlformats.org/officeDocument/2006/relationships/slide" Target="slide11.xml"/><Relationship Id="rId21" Type="http://schemas.openxmlformats.org/officeDocument/2006/relationships/image" Target="../media/image63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9.svg"/><Relationship Id="rId25" Type="http://schemas.openxmlformats.org/officeDocument/2006/relationships/hyperlink" Target="https://www.spartancontrols.com/products/spartan-manufactured-products/specialty-applications/valve-uninterruptible-power-supply-ups/" TargetMode="Externa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hyperlink" Target="https://www.spartancontrols.com/request-a-quote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24" Type="http://schemas.openxmlformats.org/officeDocument/2006/relationships/image" Target="../media/image32.png"/><Relationship Id="rId32" Type="http://schemas.openxmlformats.org/officeDocument/2006/relationships/image" Target="../media/image65.emf"/><Relationship Id="rId5" Type="http://schemas.openxmlformats.org/officeDocument/2006/relationships/image" Target="../media/image67.svg"/><Relationship Id="rId15" Type="http://schemas.openxmlformats.org/officeDocument/2006/relationships/image" Target="../media/image56.svg"/><Relationship Id="rId23" Type="http://schemas.openxmlformats.org/officeDocument/2006/relationships/image" Target="../media/image64.emf"/><Relationship Id="rId28" Type="http://schemas.openxmlformats.org/officeDocument/2006/relationships/image" Target="../media/image43.png"/><Relationship Id="rId10" Type="http://schemas.openxmlformats.org/officeDocument/2006/relationships/image" Target="../media/image51.png"/><Relationship Id="rId19" Type="http://schemas.openxmlformats.org/officeDocument/2006/relationships/image" Target="../media/image61.svg"/><Relationship Id="rId31" Type="http://schemas.openxmlformats.org/officeDocument/2006/relationships/slide" Target="slide2.xml"/><Relationship Id="rId4" Type="http://schemas.openxmlformats.org/officeDocument/2006/relationships/image" Target="../media/image66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hyperlink" Target="https://www.spartancontrols.com/spartanpro-cems/" TargetMode="External"/><Relationship Id="rId27" Type="http://schemas.openxmlformats.org/officeDocument/2006/relationships/hyperlink" Target="https://www.spartancontrols.com/products/spartan-manufactured-products/winterization/" TargetMode="External"/><Relationship Id="rId30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60.png"/><Relationship Id="rId26" Type="http://schemas.openxmlformats.org/officeDocument/2006/relationships/image" Target="../media/image34.png"/><Relationship Id="rId3" Type="http://schemas.openxmlformats.org/officeDocument/2006/relationships/slide" Target="slide11.xml"/><Relationship Id="rId21" Type="http://schemas.openxmlformats.org/officeDocument/2006/relationships/image" Target="../media/image63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9.svg"/><Relationship Id="rId25" Type="http://schemas.openxmlformats.org/officeDocument/2006/relationships/image" Target="../media/image64.e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24" Type="http://schemas.openxmlformats.org/officeDocument/2006/relationships/hyperlink" Target="https://www.spartancontrols.com/products/spartan-manufactured-products/pressure-control-solutions/surge-relief/" TargetMode="External"/><Relationship Id="rId5" Type="http://schemas.openxmlformats.org/officeDocument/2006/relationships/image" Target="../media/image67.svg"/><Relationship Id="rId15" Type="http://schemas.openxmlformats.org/officeDocument/2006/relationships/image" Target="../media/image56.svg"/><Relationship Id="rId23" Type="http://schemas.openxmlformats.org/officeDocument/2006/relationships/image" Target="../media/image57.emf"/><Relationship Id="rId28" Type="http://schemas.openxmlformats.org/officeDocument/2006/relationships/image" Target="../media/image35.jpeg"/><Relationship Id="rId10" Type="http://schemas.openxmlformats.org/officeDocument/2006/relationships/image" Target="../media/image51.png"/><Relationship Id="rId19" Type="http://schemas.openxmlformats.org/officeDocument/2006/relationships/image" Target="../media/image61.svg"/><Relationship Id="rId4" Type="http://schemas.openxmlformats.org/officeDocument/2006/relationships/image" Target="../media/image66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hyperlink" Target="https://www.spartancontrols.com/request-a-quote/" TargetMode="External"/><Relationship Id="rId27" Type="http://schemas.openxmlformats.org/officeDocument/2006/relationships/hyperlink" Target="https://www.spartancontrols.com/products/measurement-instrumentation/density-and-viscosity/viscosity/spartanpro-multi-viscosity/" TargetMode="External"/><Relationship Id="rId30" Type="http://schemas.openxmlformats.org/officeDocument/2006/relationships/image" Target="../media/image6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8.xml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17.png"/><Relationship Id="rId21" Type="http://schemas.openxmlformats.org/officeDocument/2006/relationships/image" Target="../media/image39.png"/><Relationship Id="rId7" Type="http://schemas.openxmlformats.org/officeDocument/2006/relationships/slide" Target="slide3.xml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6" Type="http://schemas.openxmlformats.org/officeDocument/2006/relationships/slide" Target="slide19.xml"/><Relationship Id="rId20" Type="http://schemas.openxmlformats.org/officeDocument/2006/relationships/slide" Target="slide21.xml"/><Relationship Id="rId29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24" Type="http://schemas.openxmlformats.org/officeDocument/2006/relationships/slide" Target="slide20.xml"/><Relationship Id="rId5" Type="http://schemas.openxmlformats.org/officeDocument/2006/relationships/slide" Target="slide16.xml"/><Relationship Id="rId15" Type="http://schemas.openxmlformats.org/officeDocument/2006/relationships/image" Target="../media/image35.jpeg"/><Relationship Id="rId23" Type="http://schemas.openxmlformats.org/officeDocument/2006/relationships/image" Target="../media/image43.png"/><Relationship Id="rId28" Type="http://schemas.openxmlformats.org/officeDocument/2006/relationships/image" Target="../media/image46.png"/><Relationship Id="rId10" Type="http://schemas.openxmlformats.org/officeDocument/2006/relationships/slide" Target="slide17.xml"/><Relationship Id="rId19" Type="http://schemas.openxmlformats.org/officeDocument/2006/relationships/image" Target="../media/image38.png"/><Relationship Id="rId4" Type="http://schemas.openxmlformats.org/officeDocument/2006/relationships/image" Target="../media/image16.emf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openxmlformats.org/officeDocument/2006/relationships/image" Target="../media/image40.png"/><Relationship Id="rId27" Type="http://schemas.openxmlformats.org/officeDocument/2006/relationships/slide" Target="slide22.xml"/><Relationship Id="rId30" Type="http://schemas.openxmlformats.org/officeDocument/2006/relationships/image" Target="../media/image6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58.png"/><Relationship Id="rId26" Type="http://schemas.openxmlformats.org/officeDocument/2006/relationships/image" Target="../media/image65.emf"/><Relationship Id="rId3" Type="http://schemas.openxmlformats.org/officeDocument/2006/relationships/slide" Target="slide15.xml"/><Relationship Id="rId21" Type="http://schemas.openxmlformats.org/officeDocument/2006/relationships/image" Target="../media/image61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hyperlink" Target="https://www.spartancontrols.com/products/spartan-manufactured-products/specialty-process-measurement-analytical/bubbler-panels/" TargetMode="External"/><Relationship Id="rId25" Type="http://schemas.openxmlformats.org/officeDocument/2006/relationships/slide" Target="slide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1.png"/><Relationship Id="rId20" Type="http://schemas.openxmlformats.org/officeDocument/2006/relationships/image" Target="../media/image6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24" Type="http://schemas.openxmlformats.org/officeDocument/2006/relationships/image" Target="../media/image64.emf"/><Relationship Id="rId32" Type="http://schemas.openxmlformats.org/officeDocument/2006/relationships/image" Target="../media/image30.png"/><Relationship Id="rId5" Type="http://schemas.openxmlformats.org/officeDocument/2006/relationships/image" Target="../media/image48.svg"/><Relationship Id="rId15" Type="http://schemas.openxmlformats.org/officeDocument/2006/relationships/image" Target="../media/image57.emf"/><Relationship Id="rId23" Type="http://schemas.openxmlformats.org/officeDocument/2006/relationships/image" Target="../media/image63.svg"/><Relationship Id="rId28" Type="http://schemas.openxmlformats.org/officeDocument/2006/relationships/image" Target="../media/image67.svg"/><Relationship Id="rId10" Type="http://schemas.openxmlformats.org/officeDocument/2006/relationships/image" Target="../media/image53.png"/><Relationship Id="rId19" Type="http://schemas.openxmlformats.org/officeDocument/2006/relationships/image" Target="../media/image59.svg"/><Relationship Id="rId31" Type="http://schemas.openxmlformats.org/officeDocument/2006/relationships/hyperlink" Target="https://www.spartancontrols.com/products/spartan-manufactured-products/pressure-control-solutions/hipps/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hyperlink" Target="https://www.spartancontrols.com/request-a-quote/" TargetMode="External"/><Relationship Id="rId22" Type="http://schemas.openxmlformats.org/officeDocument/2006/relationships/image" Target="../media/image62.png"/><Relationship Id="rId27" Type="http://schemas.openxmlformats.org/officeDocument/2006/relationships/image" Target="../media/image66.png"/><Relationship Id="rId30" Type="http://schemas.openxmlformats.org/officeDocument/2006/relationships/hyperlink" Target="https://www.spartancontrols.com/products/spartan-manufactured-products/specialty-process-measurement-analytical/liquids-quality-measurement-auto-sampling-solutions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60.png"/><Relationship Id="rId26" Type="http://schemas.openxmlformats.org/officeDocument/2006/relationships/image" Target="../media/image33.png"/><Relationship Id="rId3" Type="http://schemas.openxmlformats.org/officeDocument/2006/relationships/slide" Target="slide15.xml"/><Relationship Id="rId21" Type="http://schemas.openxmlformats.org/officeDocument/2006/relationships/image" Target="../media/image63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9.svg"/><Relationship Id="rId25" Type="http://schemas.openxmlformats.org/officeDocument/2006/relationships/hyperlink" Target="https://www.spartancontrols.com/products/spartan-manufactured-products/specialty-applications/valve-uninterruptible-power-supply-ups/" TargetMode="Externa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hyperlink" Target="https://www.spartancontrols.com/request-a-quote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24" Type="http://schemas.openxmlformats.org/officeDocument/2006/relationships/image" Target="../media/image32.png"/><Relationship Id="rId32" Type="http://schemas.openxmlformats.org/officeDocument/2006/relationships/image" Target="../media/image65.emf"/><Relationship Id="rId5" Type="http://schemas.openxmlformats.org/officeDocument/2006/relationships/image" Target="../media/image67.svg"/><Relationship Id="rId15" Type="http://schemas.openxmlformats.org/officeDocument/2006/relationships/image" Target="../media/image56.svg"/><Relationship Id="rId23" Type="http://schemas.openxmlformats.org/officeDocument/2006/relationships/image" Target="../media/image64.emf"/><Relationship Id="rId28" Type="http://schemas.openxmlformats.org/officeDocument/2006/relationships/image" Target="../media/image43.png"/><Relationship Id="rId10" Type="http://schemas.openxmlformats.org/officeDocument/2006/relationships/image" Target="../media/image51.png"/><Relationship Id="rId19" Type="http://schemas.openxmlformats.org/officeDocument/2006/relationships/image" Target="../media/image61.svg"/><Relationship Id="rId31" Type="http://schemas.openxmlformats.org/officeDocument/2006/relationships/slide" Target="slide2.xml"/><Relationship Id="rId4" Type="http://schemas.openxmlformats.org/officeDocument/2006/relationships/image" Target="../media/image66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hyperlink" Target="https://www.spartancontrols.com/spartanpro-cems/" TargetMode="External"/><Relationship Id="rId27" Type="http://schemas.openxmlformats.org/officeDocument/2006/relationships/hyperlink" Target="https://www.spartancontrols.com/products/spartan-manufactured-products/winterization/" TargetMode="External"/><Relationship Id="rId30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60.png"/><Relationship Id="rId26" Type="http://schemas.openxmlformats.org/officeDocument/2006/relationships/image" Target="../media/image34.png"/><Relationship Id="rId3" Type="http://schemas.openxmlformats.org/officeDocument/2006/relationships/slide" Target="slide15.xml"/><Relationship Id="rId21" Type="http://schemas.openxmlformats.org/officeDocument/2006/relationships/image" Target="../media/image63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9.svg"/><Relationship Id="rId25" Type="http://schemas.openxmlformats.org/officeDocument/2006/relationships/image" Target="../media/image64.e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24" Type="http://schemas.openxmlformats.org/officeDocument/2006/relationships/hyperlink" Target="https://www.spartancontrols.com/products/spartan-manufactured-products/pressure-control-solutions/surge-relief/" TargetMode="External"/><Relationship Id="rId5" Type="http://schemas.openxmlformats.org/officeDocument/2006/relationships/image" Target="../media/image67.svg"/><Relationship Id="rId15" Type="http://schemas.openxmlformats.org/officeDocument/2006/relationships/image" Target="../media/image56.svg"/><Relationship Id="rId23" Type="http://schemas.openxmlformats.org/officeDocument/2006/relationships/image" Target="../media/image57.emf"/><Relationship Id="rId28" Type="http://schemas.openxmlformats.org/officeDocument/2006/relationships/image" Target="../media/image35.jpeg"/><Relationship Id="rId10" Type="http://schemas.openxmlformats.org/officeDocument/2006/relationships/image" Target="../media/image51.png"/><Relationship Id="rId19" Type="http://schemas.openxmlformats.org/officeDocument/2006/relationships/image" Target="../media/image61.svg"/><Relationship Id="rId4" Type="http://schemas.openxmlformats.org/officeDocument/2006/relationships/image" Target="../media/image66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hyperlink" Target="https://www.spartancontrols.com/request-a-quote/" TargetMode="External"/><Relationship Id="rId27" Type="http://schemas.openxmlformats.org/officeDocument/2006/relationships/hyperlink" Target="https://www.spartancontrols.com/products/measurement-instrumentation/density-and-viscosity/viscosity/spartanpro-multi-viscosity/" TargetMode="External"/><Relationship Id="rId30" Type="http://schemas.openxmlformats.org/officeDocument/2006/relationships/image" Target="../media/image6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60.png"/><Relationship Id="rId26" Type="http://schemas.openxmlformats.org/officeDocument/2006/relationships/hyperlink" Target="https://www.spartancontrols.com/products/spartan-manufactured-products/odorization-technologies-iota/auto-bypass-odorizer-iota-abo/" TargetMode="External"/><Relationship Id="rId3" Type="http://schemas.openxmlformats.org/officeDocument/2006/relationships/slide" Target="slide15.xml"/><Relationship Id="rId21" Type="http://schemas.openxmlformats.org/officeDocument/2006/relationships/image" Target="../media/image63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9.svg"/><Relationship Id="rId25" Type="http://schemas.openxmlformats.org/officeDocument/2006/relationships/image" Target="../media/image65.emf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hyperlink" Target="https://www.spartancontrols.com/products/spartan-manufactured-products/odorization-technologies-iota/differential-pressure-odorizer-iota-dp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24" Type="http://schemas.openxmlformats.org/officeDocument/2006/relationships/slide" Target="slide2.xml"/><Relationship Id="rId32" Type="http://schemas.openxmlformats.org/officeDocument/2006/relationships/image" Target="../media/image38.png"/><Relationship Id="rId5" Type="http://schemas.openxmlformats.org/officeDocument/2006/relationships/image" Target="../media/image67.svg"/><Relationship Id="rId15" Type="http://schemas.openxmlformats.org/officeDocument/2006/relationships/image" Target="../media/image56.svg"/><Relationship Id="rId23" Type="http://schemas.openxmlformats.org/officeDocument/2006/relationships/image" Target="../media/image57.emf"/><Relationship Id="rId28" Type="http://schemas.openxmlformats.org/officeDocument/2006/relationships/image" Target="../media/image36.png"/><Relationship Id="rId10" Type="http://schemas.openxmlformats.org/officeDocument/2006/relationships/image" Target="../media/image51.png"/><Relationship Id="rId19" Type="http://schemas.openxmlformats.org/officeDocument/2006/relationships/image" Target="../media/image61.svg"/><Relationship Id="rId31" Type="http://schemas.openxmlformats.org/officeDocument/2006/relationships/hyperlink" Target="https://www.spartancontrols.com/products/spartan-manufactured-products/odorization-technologies-iota/pressurized-injection-odorizer-iota-pi/" TargetMode="External"/><Relationship Id="rId4" Type="http://schemas.openxmlformats.org/officeDocument/2006/relationships/image" Target="../media/image66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hyperlink" Target="https://www.spartancontrols.com/request-a-quote/" TargetMode="External"/><Relationship Id="rId27" Type="http://schemas.openxmlformats.org/officeDocument/2006/relationships/image" Target="../media/image64.emf"/><Relationship Id="rId30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26" Type="http://schemas.openxmlformats.org/officeDocument/2006/relationships/slide" Target="slide7.xml"/><Relationship Id="rId3" Type="http://schemas.openxmlformats.org/officeDocument/2006/relationships/image" Target="../media/image17.png"/><Relationship Id="rId21" Type="http://schemas.openxmlformats.org/officeDocument/2006/relationships/image" Target="../media/image40.png"/><Relationship Id="rId7" Type="http://schemas.openxmlformats.org/officeDocument/2006/relationships/image" Target="../media/image30.png"/><Relationship Id="rId12" Type="http://schemas.openxmlformats.org/officeDocument/2006/relationships/slide" Target="slide5.xml"/><Relationship Id="rId17" Type="http://schemas.openxmlformats.org/officeDocument/2006/relationships/image" Target="../media/image37.png"/><Relationship Id="rId25" Type="http://schemas.openxmlformats.org/officeDocument/2006/relationships/image" Target="../media/image43.png"/><Relationship Id="rId33" Type="http://schemas.openxmlformats.org/officeDocument/2006/relationships/slide" Target="slide11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29" Type="http://schemas.openxmlformats.org/officeDocument/2006/relationships/slide" Target="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24" Type="http://schemas.openxmlformats.org/officeDocument/2006/relationships/image" Target="../media/image42.png"/><Relationship Id="rId32" Type="http://schemas.openxmlformats.org/officeDocument/2006/relationships/slide" Target="slide15.xml"/><Relationship Id="rId5" Type="http://schemas.openxmlformats.org/officeDocument/2006/relationships/slide" Target="slide3.xml"/><Relationship Id="rId15" Type="http://schemas.openxmlformats.org/officeDocument/2006/relationships/slide" Target="slide6.xml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slide" Target="slide8.xml"/><Relationship Id="rId31" Type="http://schemas.openxmlformats.org/officeDocument/2006/relationships/slide" Target="slide23.xml"/><Relationship Id="rId4" Type="http://schemas.openxmlformats.org/officeDocument/2006/relationships/image" Target="../media/image16.emf"/><Relationship Id="rId9" Type="http://schemas.openxmlformats.org/officeDocument/2006/relationships/slide" Target="slide4.xml"/><Relationship Id="rId14" Type="http://schemas.openxmlformats.org/officeDocument/2006/relationships/image" Target="../media/image35.jpeg"/><Relationship Id="rId22" Type="http://schemas.openxmlformats.org/officeDocument/2006/relationships/slide" Target="slide10.xml"/><Relationship Id="rId27" Type="http://schemas.openxmlformats.org/officeDocument/2006/relationships/image" Target="../media/image44.png"/><Relationship Id="rId30" Type="http://schemas.openxmlformats.org/officeDocument/2006/relationships/image" Target="../media/image46.png"/><Relationship Id="rId8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1.svg"/><Relationship Id="rId26" Type="http://schemas.openxmlformats.org/officeDocument/2006/relationships/image" Target="../media/image64.emf"/><Relationship Id="rId3" Type="http://schemas.openxmlformats.org/officeDocument/2006/relationships/image" Target="../media/image66.png"/><Relationship Id="rId21" Type="http://schemas.openxmlformats.org/officeDocument/2006/relationships/hyperlink" Target="https://www.spartancontrols.com/request-a-quote/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60.png"/><Relationship Id="rId25" Type="http://schemas.openxmlformats.org/officeDocument/2006/relationships/hyperlink" Target="https://www.spartancontrols.com/products/spartan-manufactured-products/odorization-technologies-iota/pressurized-tank-odorizer-iota-pt/" TargetMode="Externa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5.emf"/><Relationship Id="rId5" Type="http://schemas.openxmlformats.org/officeDocument/2006/relationships/image" Target="../media/image47.png"/><Relationship Id="rId15" Type="http://schemas.openxmlformats.org/officeDocument/2006/relationships/image" Target="../media/image58.png"/><Relationship Id="rId23" Type="http://schemas.openxmlformats.org/officeDocument/2006/relationships/slide" Target="slide2.xml"/><Relationship Id="rId28" Type="http://schemas.openxmlformats.org/officeDocument/2006/relationships/hyperlink" Target="https://www.spartancontrols.com/products/spartan-manufactured-products/hydrogen-solutions/spartanpro%E2%84%A2-hydrogen-blending-solution/" TargetMode="External"/><Relationship Id="rId10" Type="http://schemas.openxmlformats.org/officeDocument/2006/relationships/image" Target="../media/image52.svg"/><Relationship Id="rId19" Type="http://schemas.openxmlformats.org/officeDocument/2006/relationships/image" Target="../media/image62.png"/><Relationship Id="rId4" Type="http://schemas.openxmlformats.org/officeDocument/2006/relationships/image" Target="../media/image6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57.emf"/><Relationship Id="rId27" Type="http://schemas.openxmlformats.org/officeDocument/2006/relationships/image" Target="../media/image44.png"/><Relationship Id="rId30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1.svg"/><Relationship Id="rId26" Type="http://schemas.openxmlformats.org/officeDocument/2006/relationships/image" Target="../media/image64.emf"/><Relationship Id="rId3" Type="http://schemas.openxmlformats.org/officeDocument/2006/relationships/image" Target="../media/image66.png"/><Relationship Id="rId21" Type="http://schemas.openxmlformats.org/officeDocument/2006/relationships/hyperlink" Target="https://www.spartancontrols.com/request-a-quote/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60.png"/><Relationship Id="rId25" Type="http://schemas.openxmlformats.org/officeDocument/2006/relationships/hyperlink" Target="https://www.spartancontrols.com/products/spartan-manufactured-products/fluid-transport-transfer/truckvue-truck-unloading-system/" TargetMode="Externa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5.emf"/><Relationship Id="rId5" Type="http://schemas.openxmlformats.org/officeDocument/2006/relationships/image" Target="../media/image47.png"/><Relationship Id="rId15" Type="http://schemas.openxmlformats.org/officeDocument/2006/relationships/image" Target="../media/image58.png"/><Relationship Id="rId23" Type="http://schemas.openxmlformats.org/officeDocument/2006/relationships/slide" Target="slide2.xml"/><Relationship Id="rId28" Type="http://schemas.openxmlformats.org/officeDocument/2006/relationships/hyperlink" Target="https://www.spartancontrols.com/products/spartan-manufactured-products/specialty-process-measurement-analytical/sample-handling-conditioning-systems/" TargetMode="External"/><Relationship Id="rId10" Type="http://schemas.openxmlformats.org/officeDocument/2006/relationships/image" Target="../media/image52.svg"/><Relationship Id="rId19" Type="http://schemas.openxmlformats.org/officeDocument/2006/relationships/image" Target="../media/image62.png"/><Relationship Id="rId4" Type="http://schemas.openxmlformats.org/officeDocument/2006/relationships/image" Target="../media/image6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57.emf"/><Relationship Id="rId27" Type="http://schemas.openxmlformats.org/officeDocument/2006/relationships/image" Target="../media/image40.png"/><Relationship Id="rId30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hyperlink" Target="https://www.spartancontrols.com/request-a-quote/" TargetMode="External"/><Relationship Id="rId18" Type="http://schemas.openxmlformats.org/officeDocument/2006/relationships/image" Target="../media/image67.svg"/><Relationship Id="rId26" Type="http://schemas.openxmlformats.org/officeDocument/2006/relationships/image" Target="../media/image64.emf"/><Relationship Id="rId3" Type="http://schemas.openxmlformats.org/officeDocument/2006/relationships/image" Target="../media/image47.png"/><Relationship Id="rId21" Type="http://schemas.openxmlformats.org/officeDocument/2006/relationships/image" Target="../media/image60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66.png"/><Relationship Id="rId25" Type="http://schemas.openxmlformats.org/officeDocument/2006/relationships/hyperlink" Target="https://www.spartancontrols.com/blog/2023/renewable-natural-gas-measurement-solutions/" TargetMode="Externa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5.emf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24" Type="http://schemas.openxmlformats.org/officeDocument/2006/relationships/image" Target="../media/image63.svg"/><Relationship Id="rId5" Type="http://schemas.openxmlformats.org/officeDocument/2006/relationships/image" Target="../media/image49.png"/><Relationship Id="rId15" Type="http://schemas.openxmlformats.org/officeDocument/2006/relationships/slide" Target="slide2.xml"/><Relationship Id="rId23" Type="http://schemas.openxmlformats.org/officeDocument/2006/relationships/image" Target="../media/image62.png"/><Relationship Id="rId28" Type="http://schemas.openxmlformats.org/officeDocument/2006/relationships/slide" Target="slide15.xml"/><Relationship Id="rId10" Type="http://schemas.openxmlformats.org/officeDocument/2006/relationships/image" Target="../media/image54.svg"/><Relationship Id="rId19" Type="http://schemas.openxmlformats.org/officeDocument/2006/relationships/image" Target="../media/image58.pn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7.emf"/><Relationship Id="rId22" Type="http://schemas.openxmlformats.org/officeDocument/2006/relationships/image" Target="../media/image61.svg"/><Relationship Id="rId27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7.xml"/><Relationship Id="rId18" Type="http://schemas.openxmlformats.org/officeDocument/2006/relationships/slide" Target="slide28.xml"/><Relationship Id="rId3" Type="http://schemas.openxmlformats.org/officeDocument/2006/relationships/image" Target="../media/image17.png"/><Relationship Id="rId21" Type="http://schemas.openxmlformats.org/officeDocument/2006/relationships/image" Target="../media/image43.png"/><Relationship Id="rId7" Type="http://schemas.openxmlformats.org/officeDocument/2006/relationships/slide" Target="slide3.xml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65.em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24" Type="http://schemas.openxmlformats.org/officeDocument/2006/relationships/slide" Target="slide2.xml"/><Relationship Id="rId5" Type="http://schemas.openxmlformats.org/officeDocument/2006/relationships/slide" Target="slide24.xml"/><Relationship Id="rId15" Type="http://schemas.openxmlformats.org/officeDocument/2006/relationships/slide" Target="slide26.xml"/><Relationship Id="rId23" Type="http://schemas.openxmlformats.org/officeDocument/2006/relationships/image" Target="../media/image45.png"/><Relationship Id="rId10" Type="http://schemas.openxmlformats.org/officeDocument/2006/relationships/slide" Target="slide25.xml"/><Relationship Id="rId19" Type="http://schemas.openxmlformats.org/officeDocument/2006/relationships/image" Target="../media/image39.png"/><Relationship Id="rId4" Type="http://schemas.openxmlformats.org/officeDocument/2006/relationships/image" Target="../media/image16.emf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58.png"/><Relationship Id="rId26" Type="http://schemas.openxmlformats.org/officeDocument/2006/relationships/image" Target="../media/image65.emf"/><Relationship Id="rId3" Type="http://schemas.openxmlformats.org/officeDocument/2006/relationships/slide" Target="slide23.xml"/><Relationship Id="rId21" Type="http://schemas.openxmlformats.org/officeDocument/2006/relationships/image" Target="../media/image61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hyperlink" Target="https://www.spartancontrols.com/products/spartan-manufactured-products/specialty-process-measurement-analytical/bubbler-panels/" TargetMode="External"/><Relationship Id="rId25" Type="http://schemas.openxmlformats.org/officeDocument/2006/relationships/slide" Target="slide2.xm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1.png"/><Relationship Id="rId20" Type="http://schemas.openxmlformats.org/officeDocument/2006/relationships/image" Target="../media/image6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24" Type="http://schemas.openxmlformats.org/officeDocument/2006/relationships/image" Target="../media/image64.emf"/><Relationship Id="rId32" Type="http://schemas.openxmlformats.org/officeDocument/2006/relationships/image" Target="../media/image30.png"/><Relationship Id="rId5" Type="http://schemas.openxmlformats.org/officeDocument/2006/relationships/image" Target="../media/image48.svg"/><Relationship Id="rId15" Type="http://schemas.openxmlformats.org/officeDocument/2006/relationships/image" Target="../media/image57.emf"/><Relationship Id="rId23" Type="http://schemas.openxmlformats.org/officeDocument/2006/relationships/image" Target="../media/image63.svg"/><Relationship Id="rId28" Type="http://schemas.openxmlformats.org/officeDocument/2006/relationships/image" Target="../media/image67.svg"/><Relationship Id="rId10" Type="http://schemas.openxmlformats.org/officeDocument/2006/relationships/image" Target="../media/image53.png"/><Relationship Id="rId19" Type="http://schemas.openxmlformats.org/officeDocument/2006/relationships/image" Target="../media/image59.svg"/><Relationship Id="rId31" Type="http://schemas.openxmlformats.org/officeDocument/2006/relationships/hyperlink" Target="https://www.spartancontrols.com/products/spartan-manufactured-products/pressure-control-solutions/hipps/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hyperlink" Target="https://www.spartancontrols.com/request-a-quote/" TargetMode="External"/><Relationship Id="rId22" Type="http://schemas.openxmlformats.org/officeDocument/2006/relationships/image" Target="../media/image62.png"/><Relationship Id="rId27" Type="http://schemas.openxmlformats.org/officeDocument/2006/relationships/image" Target="../media/image66.png"/><Relationship Id="rId30" Type="http://schemas.openxmlformats.org/officeDocument/2006/relationships/hyperlink" Target="https://www.spartancontrols.com/products/spartan-manufactured-products/specialty-process-measurement-analytical/liquids-quality-measurement-auto-sampling-solutions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1.svg"/><Relationship Id="rId26" Type="http://schemas.openxmlformats.org/officeDocument/2006/relationships/hyperlink" Target="https://www.spartancontrols.com/products/spartan-manufactured-products/winterization/" TargetMode="External"/><Relationship Id="rId3" Type="http://schemas.openxmlformats.org/officeDocument/2006/relationships/image" Target="../media/image66.png"/><Relationship Id="rId21" Type="http://schemas.openxmlformats.org/officeDocument/2006/relationships/hyperlink" Target="https://www.spartancontrols.com/spartanpro-cems/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60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57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hyperlink" Target="https://www.spartancontrols.com/products/spartan-manufactured-products/specialty-applications/valve-uninterruptible-power-supply-ups/" TargetMode="External"/><Relationship Id="rId32" Type="http://schemas.openxmlformats.org/officeDocument/2006/relationships/slide" Target="slide23.xml"/><Relationship Id="rId5" Type="http://schemas.openxmlformats.org/officeDocument/2006/relationships/image" Target="../media/image47.png"/><Relationship Id="rId15" Type="http://schemas.openxmlformats.org/officeDocument/2006/relationships/image" Target="../media/image58.png"/><Relationship Id="rId23" Type="http://schemas.openxmlformats.org/officeDocument/2006/relationships/image" Target="../media/image32.png"/><Relationship Id="rId28" Type="http://schemas.openxmlformats.org/officeDocument/2006/relationships/hyperlink" Target="https://www.spartancontrols.com/request-a-quote/" TargetMode="External"/><Relationship Id="rId10" Type="http://schemas.openxmlformats.org/officeDocument/2006/relationships/image" Target="../media/image52.svg"/><Relationship Id="rId19" Type="http://schemas.openxmlformats.org/officeDocument/2006/relationships/image" Target="../media/image62.png"/><Relationship Id="rId31" Type="http://schemas.openxmlformats.org/officeDocument/2006/relationships/image" Target="../media/image65.emf"/><Relationship Id="rId4" Type="http://schemas.openxmlformats.org/officeDocument/2006/relationships/image" Target="../media/image6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64.emf"/><Relationship Id="rId27" Type="http://schemas.openxmlformats.org/officeDocument/2006/relationships/image" Target="../media/image43.png"/><Relationship Id="rId30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1.svg"/><Relationship Id="rId26" Type="http://schemas.openxmlformats.org/officeDocument/2006/relationships/image" Target="../media/image64.emf"/><Relationship Id="rId3" Type="http://schemas.openxmlformats.org/officeDocument/2006/relationships/image" Target="../media/image66.png"/><Relationship Id="rId21" Type="http://schemas.openxmlformats.org/officeDocument/2006/relationships/hyperlink" Target="https://www.spartancontrols.com/request-a-quote/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60.png"/><Relationship Id="rId25" Type="http://schemas.openxmlformats.org/officeDocument/2006/relationships/hyperlink" Target="https://www.spartancontrols.com/products/spartan-manufactured-products/odorization-technologies-iota/auto-bypass-odorizer-iota-abo/" TargetMode="Externa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5.emf"/><Relationship Id="rId32" Type="http://schemas.openxmlformats.org/officeDocument/2006/relationships/slide" Target="slide23.xml"/><Relationship Id="rId5" Type="http://schemas.openxmlformats.org/officeDocument/2006/relationships/image" Target="../media/image47.png"/><Relationship Id="rId15" Type="http://schemas.openxmlformats.org/officeDocument/2006/relationships/image" Target="../media/image58.png"/><Relationship Id="rId23" Type="http://schemas.openxmlformats.org/officeDocument/2006/relationships/slide" Target="slide2.xml"/><Relationship Id="rId28" Type="http://schemas.openxmlformats.org/officeDocument/2006/relationships/hyperlink" Target="https://www.spartancontrols.com/products/spartan-manufactured-products/odorization-technologies-iota/differential-pressure-odorizer-iota-dp/" TargetMode="External"/><Relationship Id="rId10" Type="http://schemas.openxmlformats.org/officeDocument/2006/relationships/image" Target="../media/image52.svg"/><Relationship Id="rId19" Type="http://schemas.openxmlformats.org/officeDocument/2006/relationships/image" Target="../media/image62.png"/><Relationship Id="rId31" Type="http://schemas.openxmlformats.org/officeDocument/2006/relationships/image" Target="../media/image38.png"/><Relationship Id="rId4" Type="http://schemas.openxmlformats.org/officeDocument/2006/relationships/image" Target="../media/image6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57.emf"/><Relationship Id="rId27" Type="http://schemas.openxmlformats.org/officeDocument/2006/relationships/image" Target="../media/image36.png"/><Relationship Id="rId30" Type="http://schemas.openxmlformats.org/officeDocument/2006/relationships/hyperlink" Target="https://www.spartancontrols.com/products/spartan-manufactured-products/odorization-technologies-iota/pressurized-injection-odorizer-iota-pi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1.svg"/><Relationship Id="rId26" Type="http://schemas.openxmlformats.org/officeDocument/2006/relationships/image" Target="../media/image64.emf"/><Relationship Id="rId3" Type="http://schemas.openxmlformats.org/officeDocument/2006/relationships/image" Target="../media/image66.png"/><Relationship Id="rId21" Type="http://schemas.openxmlformats.org/officeDocument/2006/relationships/hyperlink" Target="https://www.spartancontrols.com/request-a-quote/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60.png"/><Relationship Id="rId25" Type="http://schemas.openxmlformats.org/officeDocument/2006/relationships/hyperlink" Target="https://www.spartancontrols.com/products/spartan-manufactured-products/odorization-technologies-iota/pressurized-tank-odorizer-iota-pt/" TargetMode="Externa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5.emf"/><Relationship Id="rId5" Type="http://schemas.openxmlformats.org/officeDocument/2006/relationships/image" Target="../media/image47.png"/><Relationship Id="rId15" Type="http://schemas.openxmlformats.org/officeDocument/2006/relationships/image" Target="../media/image58.png"/><Relationship Id="rId23" Type="http://schemas.openxmlformats.org/officeDocument/2006/relationships/slide" Target="slide2.xml"/><Relationship Id="rId28" Type="http://schemas.openxmlformats.org/officeDocument/2006/relationships/hyperlink" Target="https://www.spartancontrols.com/products/spartan-manufactured-products/hydrogen-solutions/spartanpro%E2%84%A2-hydrogen-blending-solution/" TargetMode="External"/><Relationship Id="rId10" Type="http://schemas.openxmlformats.org/officeDocument/2006/relationships/image" Target="../media/image52.svg"/><Relationship Id="rId19" Type="http://schemas.openxmlformats.org/officeDocument/2006/relationships/image" Target="../media/image62.png"/><Relationship Id="rId4" Type="http://schemas.openxmlformats.org/officeDocument/2006/relationships/image" Target="../media/image6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57.emf"/><Relationship Id="rId27" Type="http://schemas.openxmlformats.org/officeDocument/2006/relationships/image" Target="../media/image44.png"/><Relationship Id="rId30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1.svg"/><Relationship Id="rId26" Type="http://schemas.openxmlformats.org/officeDocument/2006/relationships/image" Target="../media/image64.emf"/><Relationship Id="rId3" Type="http://schemas.openxmlformats.org/officeDocument/2006/relationships/image" Target="../media/image66.png"/><Relationship Id="rId21" Type="http://schemas.openxmlformats.org/officeDocument/2006/relationships/hyperlink" Target="https://www.spartancontrols.com/request-a-quote/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60.png"/><Relationship Id="rId25" Type="http://schemas.openxmlformats.org/officeDocument/2006/relationships/hyperlink" Target="https://www.spartancontrols.com/products/spartan-manufactured-products/fluid-transport-transfer/truckvue-truck-unloading-system/" TargetMode="External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5.emf"/><Relationship Id="rId5" Type="http://schemas.openxmlformats.org/officeDocument/2006/relationships/image" Target="../media/image47.png"/><Relationship Id="rId15" Type="http://schemas.openxmlformats.org/officeDocument/2006/relationships/image" Target="../media/image58.png"/><Relationship Id="rId23" Type="http://schemas.openxmlformats.org/officeDocument/2006/relationships/slide" Target="slide2.xml"/><Relationship Id="rId28" Type="http://schemas.openxmlformats.org/officeDocument/2006/relationships/hyperlink" Target="https://www.spartancontrols.com/products/spartan-manufactured-products/specialty-process-measurement-analytical/sample-handling-conditioning-systems/" TargetMode="External"/><Relationship Id="rId10" Type="http://schemas.openxmlformats.org/officeDocument/2006/relationships/image" Target="../media/image52.svg"/><Relationship Id="rId19" Type="http://schemas.openxmlformats.org/officeDocument/2006/relationships/image" Target="../media/image62.png"/><Relationship Id="rId4" Type="http://schemas.openxmlformats.org/officeDocument/2006/relationships/image" Target="../media/image6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57.emf"/><Relationship Id="rId27" Type="http://schemas.openxmlformats.org/officeDocument/2006/relationships/image" Target="../media/image40.png"/><Relationship Id="rId30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hyperlink" Target="https://www.spartancontrols.com/request-a-quote/" TargetMode="External"/><Relationship Id="rId18" Type="http://schemas.openxmlformats.org/officeDocument/2006/relationships/image" Target="../media/image59.svg"/><Relationship Id="rId26" Type="http://schemas.openxmlformats.org/officeDocument/2006/relationships/image" Target="../media/image66.png"/><Relationship Id="rId3" Type="http://schemas.openxmlformats.org/officeDocument/2006/relationships/image" Target="../media/image47.png"/><Relationship Id="rId21" Type="http://schemas.openxmlformats.org/officeDocument/2006/relationships/image" Target="../media/image62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58.png"/><Relationship Id="rId25" Type="http://schemas.openxmlformats.org/officeDocument/2006/relationships/image" Target="../media/image65.emf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spartancontrols.com/products/spartan-manufactured-products/specialty-process-measurement-analytical/bubbler-panels/" TargetMode="External"/><Relationship Id="rId20" Type="http://schemas.openxmlformats.org/officeDocument/2006/relationships/image" Target="../media/image61.svg"/><Relationship Id="rId29" Type="http://schemas.openxmlformats.org/officeDocument/2006/relationships/hyperlink" Target="https://www.spartancontrols.com/products/spartan-manufactured-products/specialty-process-measurement-analytical/liquids-quality-measurement-auto-sampling-solutions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24" Type="http://schemas.openxmlformats.org/officeDocument/2006/relationships/slide" Target="slide2.xml"/><Relationship Id="rId5" Type="http://schemas.openxmlformats.org/officeDocument/2006/relationships/image" Target="../media/image49.png"/><Relationship Id="rId15" Type="http://schemas.openxmlformats.org/officeDocument/2006/relationships/image" Target="../media/image31.png"/><Relationship Id="rId23" Type="http://schemas.openxmlformats.org/officeDocument/2006/relationships/image" Target="../media/image64.emf"/><Relationship Id="rId28" Type="http://schemas.openxmlformats.org/officeDocument/2006/relationships/image" Target="../media/image29.png"/><Relationship Id="rId10" Type="http://schemas.openxmlformats.org/officeDocument/2006/relationships/image" Target="../media/image54.svg"/><Relationship Id="rId19" Type="http://schemas.openxmlformats.org/officeDocument/2006/relationships/image" Target="../media/image60.png"/><Relationship Id="rId31" Type="http://schemas.openxmlformats.org/officeDocument/2006/relationships/image" Target="../media/image30.pn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7.emf"/><Relationship Id="rId22" Type="http://schemas.openxmlformats.org/officeDocument/2006/relationships/image" Target="../media/image63.svg"/><Relationship Id="rId27" Type="http://schemas.openxmlformats.org/officeDocument/2006/relationships/image" Target="../media/image67.svg"/><Relationship Id="rId30" Type="http://schemas.openxmlformats.org/officeDocument/2006/relationships/hyperlink" Target="https://www.spartancontrols.com/products/spartan-manufactured-products/pressure-control-solutions/hipps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1.svg"/><Relationship Id="rId26" Type="http://schemas.openxmlformats.org/officeDocument/2006/relationships/hyperlink" Target="https://www.spartancontrols.com/products/spartan-manufactured-products/winterization/" TargetMode="External"/><Relationship Id="rId3" Type="http://schemas.openxmlformats.org/officeDocument/2006/relationships/image" Target="../media/image66.png"/><Relationship Id="rId21" Type="http://schemas.openxmlformats.org/officeDocument/2006/relationships/hyperlink" Target="https://www.spartancontrols.com/spartanpro-cems/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60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57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hyperlink" Target="https://www.spartancontrols.com/products/spartan-manufactured-products/specialty-applications/valve-uninterruptible-power-supply-ups/" TargetMode="External"/><Relationship Id="rId5" Type="http://schemas.openxmlformats.org/officeDocument/2006/relationships/image" Target="../media/image47.png"/><Relationship Id="rId15" Type="http://schemas.openxmlformats.org/officeDocument/2006/relationships/image" Target="../media/image58.png"/><Relationship Id="rId23" Type="http://schemas.openxmlformats.org/officeDocument/2006/relationships/image" Target="../media/image32.png"/><Relationship Id="rId28" Type="http://schemas.openxmlformats.org/officeDocument/2006/relationships/hyperlink" Target="https://www.spartancontrols.com/request-a-quote/" TargetMode="External"/><Relationship Id="rId10" Type="http://schemas.openxmlformats.org/officeDocument/2006/relationships/image" Target="../media/image52.svg"/><Relationship Id="rId19" Type="http://schemas.openxmlformats.org/officeDocument/2006/relationships/image" Target="../media/image62.png"/><Relationship Id="rId31" Type="http://schemas.openxmlformats.org/officeDocument/2006/relationships/image" Target="../media/image65.emf"/><Relationship Id="rId4" Type="http://schemas.openxmlformats.org/officeDocument/2006/relationships/image" Target="../media/image6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64.emf"/><Relationship Id="rId27" Type="http://schemas.openxmlformats.org/officeDocument/2006/relationships/image" Target="../media/image43.png"/><Relationship Id="rId30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1.svg"/><Relationship Id="rId26" Type="http://schemas.openxmlformats.org/officeDocument/2006/relationships/hyperlink" Target="https://www.spartancontrols.com/products/measurement-instrumentation/density-and-viscosity/viscosity/spartanpro-multi-viscosity/" TargetMode="External"/><Relationship Id="rId3" Type="http://schemas.openxmlformats.org/officeDocument/2006/relationships/image" Target="../media/image66.png"/><Relationship Id="rId21" Type="http://schemas.openxmlformats.org/officeDocument/2006/relationships/hyperlink" Target="https://www.spartancontrols.com/request-a-quote/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60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6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4.emf"/><Relationship Id="rId5" Type="http://schemas.openxmlformats.org/officeDocument/2006/relationships/image" Target="../media/image47.png"/><Relationship Id="rId15" Type="http://schemas.openxmlformats.org/officeDocument/2006/relationships/image" Target="../media/image58.png"/><Relationship Id="rId23" Type="http://schemas.openxmlformats.org/officeDocument/2006/relationships/hyperlink" Target="https://www.spartancontrols.com/products/spartan-manufactured-products/pressure-control-solutions/surge-relief/" TargetMode="External"/><Relationship Id="rId28" Type="http://schemas.openxmlformats.org/officeDocument/2006/relationships/slide" Target="slide2.xml"/><Relationship Id="rId10" Type="http://schemas.openxmlformats.org/officeDocument/2006/relationships/image" Target="../media/image52.svg"/><Relationship Id="rId19" Type="http://schemas.openxmlformats.org/officeDocument/2006/relationships/image" Target="../media/image62.png"/><Relationship Id="rId4" Type="http://schemas.openxmlformats.org/officeDocument/2006/relationships/image" Target="../media/image6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57.emf"/><Relationship Id="rId27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1.svg"/><Relationship Id="rId26" Type="http://schemas.openxmlformats.org/officeDocument/2006/relationships/image" Target="../media/image64.emf"/><Relationship Id="rId3" Type="http://schemas.openxmlformats.org/officeDocument/2006/relationships/image" Target="../media/image66.png"/><Relationship Id="rId21" Type="http://schemas.openxmlformats.org/officeDocument/2006/relationships/hyperlink" Target="https://www.spartancontrols.com/request-a-quote/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60.png"/><Relationship Id="rId25" Type="http://schemas.openxmlformats.org/officeDocument/2006/relationships/hyperlink" Target="https://www.spartancontrols.com/products/spartan-manufactured-products/odorization-technologies-iota/auto-bypass-odorizer-iota-abo/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5.emf"/><Relationship Id="rId5" Type="http://schemas.openxmlformats.org/officeDocument/2006/relationships/image" Target="../media/image47.png"/><Relationship Id="rId15" Type="http://schemas.openxmlformats.org/officeDocument/2006/relationships/image" Target="../media/image58.png"/><Relationship Id="rId23" Type="http://schemas.openxmlformats.org/officeDocument/2006/relationships/slide" Target="slide2.xml"/><Relationship Id="rId28" Type="http://schemas.openxmlformats.org/officeDocument/2006/relationships/hyperlink" Target="https://www.spartancontrols.com/products/spartan-manufactured-products/odorization-technologies-iota/differential-pressure-odorizer-iota-dp/" TargetMode="External"/><Relationship Id="rId10" Type="http://schemas.openxmlformats.org/officeDocument/2006/relationships/image" Target="../media/image52.svg"/><Relationship Id="rId19" Type="http://schemas.openxmlformats.org/officeDocument/2006/relationships/image" Target="../media/image62.png"/><Relationship Id="rId31" Type="http://schemas.openxmlformats.org/officeDocument/2006/relationships/image" Target="../media/image38.png"/><Relationship Id="rId4" Type="http://schemas.openxmlformats.org/officeDocument/2006/relationships/image" Target="../media/image6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57.emf"/><Relationship Id="rId27" Type="http://schemas.openxmlformats.org/officeDocument/2006/relationships/image" Target="../media/image36.png"/><Relationship Id="rId30" Type="http://schemas.openxmlformats.org/officeDocument/2006/relationships/hyperlink" Target="https://www.spartancontrols.com/products/spartan-manufactured-products/odorization-technologies-iota/pressurized-injection-odorizer-iota-pi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1.svg"/><Relationship Id="rId26" Type="http://schemas.openxmlformats.org/officeDocument/2006/relationships/image" Target="../media/image64.emf"/><Relationship Id="rId3" Type="http://schemas.openxmlformats.org/officeDocument/2006/relationships/image" Target="../media/image66.png"/><Relationship Id="rId21" Type="http://schemas.openxmlformats.org/officeDocument/2006/relationships/hyperlink" Target="https://www.spartancontrols.com/request-a-quote/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60.png"/><Relationship Id="rId25" Type="http://schemas.openxmlformats.org/officeDocument/2006/relationships/hyperlink" Target="https://www.spartancontrols.com/products/spartan-manufactured-products/odorization-technologies-iota/pressurized-tank-odorizer-iota-pt/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5.emf"/><Relationship Id="rId5" Type="http://schemas.openxmlformats.org/officeDocument/2006/relationships/image" Target="../media/image47.png"/><Relationship Id="rId15" Type="http://schemas.openxmlformats.org/officeDocument/2006/relationships/image" Target="../media/image58.png"/><Relationship Id="rId23" Type="http://schemas.openxmlformats.org/officeDocument/2006/relationships/slide" Target="slide2.xml"/><Relationship Id="rId28" Type="http://schemas.openxmlformats.org/officeDocument/2006/relationships/hyperlink" Target="https://www.spartancontrols.com/products/spartan-manufactured-products/hydrogen-solutions/spartanpro%E2%84%A2-hydrogen-blending-solution/" TargetMode="External"/><Relationship Id="rId10" Type="http://schemas.openxmlformats.org/officeDocument/2006/relationships/image" Target="../media/image52.svg"/><Relationship Id="rId19" Type="http://schemas.openxmlformats.org/officeDocument/2006/relationships/image" Target="../media/image62.png"/><Relationship Id="rId4" Type="http://schemas.openxmlformats.org/officeDocument/2006/relationships/image" Target="../media/image6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57.emf"/><Relationship Id="rId27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1.svg"/><Relationship Id="rId26" Type="http://schemas.openxmlformats.org/officeDocument/2006/relationships/image" Target="../media/image64.emf"/><Relationship Id="rId3" Type="http://schemas.openxmlformats.org/officeDocument/2006/relationships/image" Target="../media/image66.png"/><Relationship Id="rId21" Type="http://schemas.openxmlformats.org/officeDocument/2006/relationships/hyperlink" Target="https://www.spartancontrols.com/request-a-quote/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60.png"/><Relationship Id="rId25" Type="http://schemas.openxmlformats.org/officeDocument/2006/relationships/hyperlink" Target="https://www.spartancontrols.com/products/spartan-manufactured-products/fluid-transport-transfer/truckvue-truck-unloading-system/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5.emf"/><Relationship Id="rId5" Type="http://schemas.openxmlformats.org/officeDocument/2006/relationships/image" Target="../media/image47.png"/><Relationship Id="rId15" Type="http://schemas.openxmlformats.org/officeDocument/2006/relationships/image" Target="../media/image58.png"/><Relationship Id="rId23" Type="http://schemas.openxmlformats.org/officeDocument/2006/relationships/slide" Target="slide2.xml"/><Relationship Id="rId28" Type="http://schemas.openxmlformats.org/officeDocument/2006/relationships/hyperlink" Target="https://www.spartancontrols.com/products/spartan-manufactured-products/specialty-process-measurement-analytical/sample-handling-conditioning-systems/" TargetMode="External"/><Relationship Id="rId10" Type="http://schemas.openxmlformats.org/officeDocument/2006/relationships/image" Target="../media/image52.svg"/><Relationship Id="rId19" Type="http://schemas.openxmlformats.org/officeDocument/2006/relationships/image" Target="../media/image62.png"/><Relationship Id="rId4" Type="http://schemas.openxmlformats.org/officeDocument/2006/relationships/image" Target="../media/image67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57.emf"/><Relationship Id="rId27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hyperlink" Target="https://www.spartancontrols.com/request-a-quote/" TargetMode="External"/><Relationship Id="rId18" Type="http://schemas.openxmlformats.org/officeDocument/2006/relationships/image" Target="../media/image67.svg"/><Relationship Id="rId26" Type="http://schemas.openxmlformats.org/officeDocument/2006/relationships/image" Target="../media/image64.emf"/><Relationship Id="rId3" Type="http://schemas.openxmlformats.org/officeDocument/2006/relationships/image" Target="../media/image47.png"/><Relationship Id="rId21" Type="http://schemas.openxmlformats.org/officeDocument/2006/relationships/image" Target="../media/image60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17" Type="http://schemas.openxmlformats.org/officeDocument/2006/relationships/image" Target="../media/image66.png"/><Relationship Id="rId25" Type="http://schemas.openxmlformats.org/officeDocument/2006/relationships/hyperlink" Target="https://www.spartancontrols.com/blog/2023/renewable-natural-gas-measurement-solutions/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5.emf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24" Type="http://schemas.openxmlformats.org/officeDocument/2006/relationships/image" Target="../media/image63.svg"/><Relationship Id="rId5" Type="http://schemas.openxmlformats.org/officeDocument/2006/relationships/image" Target="../media/image49.png"/><Relationship Id="rId15" Type="http://schemas.openxmlformats.org/officeDocument/2006/relationships/slide" Target="slide2.xml"/><Relationship Id="rId23" Type="http://schemas.openxmlformats.org/officeDocument/2006/relationships/image" Target="../media/image62.png"/><Relationship Id="rId10" Type="http://schemas.openxmlformats.org/officeDocument/2006/relationships/image" Target="../media/image54.svg"/><Relationship Id="rId19" Type="http://schemas.openxmlformats.org/officeDocument/2006/relationships/image" Target="../media/image58.pn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7.emf"/><Relationship Id="rId22" Type="http://schemas.openxmlformats.org/officeDocument/2006/relationships/image" Target="../media/image61.svg"/><Relationship Id="rId27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87BEA-A333-FBA8-8212-33F4AA4F5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479535-B494-023E-BD83-EA6166E513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F66363-4CB5-4176-EB9D-01631F50EA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896" y="2997896"/>
            <a:ext cx="12409731" cy="1516351"/>
          </a:xfrm>
          <a:prstGeom prst="rect">
            <a:avLst/>
          </a:prstGeom>
        </p:spPr>
      </p:pic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DB2A473-85AA-A758-8035-E81BBA93B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594" y="5978834"/>
            <a:ext cx="1643576" cy="595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142F16-E25A-93FC-17DA-431D7383BF97}"/>
              </a:ext>
            </a:extLst>
          </p:cNvPr>
          <p:cNvSpPr txBox="1"/>
          <p:nvPr/>
        </p:nvSpPr>
        <p:spPr>
          <a:xfrm>
            <a:off x="96639" y="2897461"/>
            <a:ext cx="11998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rgbClr val="001937"/>
                  </a:solidFill>
                </a:ln>
                <a:solidFill>
                  <a:srgbClr val="62BB46"/>
                </a:solidFill>
                <a:effectLst>
                  <a:outerShdw blurRad="50800" dist="38100" dir="2700000" algn="tl" rotWithShape="0">
                    <a:srgbClr val="001937"/>
                  </a:outerShdw>
                </a:effectLst>
                <a:latin typeface="Arial Black" panose="020B0604020202020204" pitchFamily="34" charset="0"/>
                <a:ea typeface="Roboto Black" panose="02000000000000000000" pitchFamily="2" charset="0"/>
                <a:cs typeface="Arial Black" panose="020B0604020202020204" pitchFamily="34" charset="0"/>
              </a:rPr>
              <a:t>Automation Solutions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A6B3B4F7-239C-2113-DD07-D7634F5E1B05}"/>
              </a:ext>
            </a:extLst>
          </p:cNvPr>
          <p:cNvSpPr>
            <a:spLocks/>
          </p:cNvSpPr>
          <p:nvPr/>
        </p:nvSpPr>
        <p:spPr>
          <a:xfrm>
            <a:off x="417609" y="1701921"/>
            <a:ext cx="1470200" cy="1267414"/>
          </a:xfrm>
          <a:prstGeom prst="hexagon">
            <a:avLst/>
          </a:prstGeom>
          <a:blipFill dpi="0" rotWithShape="1">
            <a:blip r:embed="rId5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B6F37D5E-41D2-F017-E1D3-1B3DA660B0E2}"/>
              </a:ext>
            </a:extLst>
          </p:cNvPr>
          <p:cNvSpPr/>
          <p:nvPr/>
        </p:nvSpPr>
        <p:spPr>
          <a:xfrm>
            <a:off x="2889254" y="4695918"/>
            <a:ext cx="1470200" cy="1267414"/>
          </a:xfrm>
          <a:prstGeom prst="hexagon">
            <a:avLst/>
          </a:prstGeom>
          <a:blipFill dpi="0" rotWithShape="1">
            <a:blip r:embed="rId6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045616E6-7F34-55F1-7614-40DA8E8BD911}"/>
              </a:ext>
            </a:extLst>
          </p:cNvPr>
          <p:cNvSpPr/>
          <p:nvPr/>
        </p:nvSpPr>
        <p:spPr>
          <a:xfrm>
            <a:off x="4125077" y="1028755"/>
            <a:ext cx="1470200" cy="1267414"/>
          </a:xfrm>
          <a:prstGeom prst="hexagon">
            <a:avLst/>
          </a:prstGeom>
          <a:blipFill dpi="0" rotWithShape="1">
            <a:blip r:embed="rId7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2257DE89-7DC9-B5A6-9ACB-EB442400133F}"/>
              </a:ext>
            </a:extLst>
          </p:cNvPr>
          <p:cNvSpPr/>
          <p:nvPr/>
        </p:nvSpPr>
        <p:spPr>
          <a:xfrm>
            <a:off x="2889254" y="1701921"/>
            <a:ext cx="1470200" cy="1267414"/>
          </a:xfrm>
          <a:prstGeom prst="hexagon">
            <a:avLst/>
          </a:prstGeom>
          <a:blipFill dpi="0" rotWithShape="1">
            <a:blip r:embed="rId8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043A92CC-1314-2678-73AF-E1D4C19B3EF1}"/>
              </a:ext>
            </a:extLst>
          </p:cNvPr>
          <p:cNvSpPr/>
          <p:nvPr/>
        </p:nvSpPr>
        <p:spPr>
          <a:xfrm>
            <a:off x="7832544" y="4695918"/>
            <a:ext cx="1470200" cy="1267414"/>
          </a:xfrm>
          <a:prstGeom prst="hexagon">
            <a:avLst/>
          </a:prstGeom>
          <a:blipFill dpi="0" rotWithShape="1">
            <a:blip r:embed="rId9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F41751D2-5C15-45C4-6A0C-2A451018EFED}"/>
              </a:ext>
            </a:extLst>
          </p:cNvPr>
          <p:cNvSpPr/>
          <p:nvPr/>
        </p:nvSpPr>
        <p:spPr>
          <a:xfrm>
            <a:off x="9068366" y="4009475"/>
            <a:ext cx="1470200" cy="1267414"/>
          </a:xfrm>
          <a:prstGeom prst="hexagon">
            <a:avLst/>
          </a:prstGeom>
          <a:blipFill dpi="0" rotWithShape="1">
            <a:blip r:embed="rId10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114C5346-95E1-337F-8B6F-FA0B8B24876A}"/>
              </a:ext>
            </a:extLst>
          </p:cNvPr>
          <p:cNvSpPr/>
          <p:nvPr/>
        </p:nvSpPr>
        <p:spPr>
          <a:xfrm>
            <a:off x="7832544" y="1601486"/>
            <a:ext cx="1470200" cy="1267414"/>
          </a:xfrm>
          <a:prstGeom prst="hexagon">
            <a:avLst/>
          </a:prstGeom>
          <a:blipFill dpi="0" rotWithShape="1">
            <a:blip r:embed="rId11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D475F91B-D743-375B-435E-1200C7A99711}"/>
              </a:ext>
            </a:extLst>
          </p:cNvPr>
          <p:cNvSpPr/>
          <p:nvPr/>
        </p:nvSpPr>
        <p:spPr>
          <a:xfrm>
            <a:off x="5359781" y="1701921"/>
            <a:ext cx="1470200" cy="1267414"/>
          </a:xfrm>
          <a:prstGeom prst="hexagon">
            <a:avLst/>
          </a:prstGeom>
          <a:blipFill dpi="0" rotWithShape="1">
            <a:blip r:embed="rId1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3DBCCE29-AA10-492E-64DF-68C7C8FD53C7}"/>
              </a:ext>
            </a:extLst>
          </p:cNvPr>
          <p:cNvSpPr/>
          <p:nvPr/>
        </p:nvSpPr>
        <p:spPr>
          <a:xfrm>
            <a:off x="4124518" y="5375722"/>
            <a:ext cx="1470200" cy="1267414"/>
          </a:xfrm>
          <a:prstGeom prst="hexagon">
            <a:avLst/>
          </a:prstGeom>
          <a:blipFill dpi="0" rotWithShape="1">
            <a:blip r:embed="rId1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2" name="Hexagon 41">
            <a:extLst>
              <a:ext uri="{FF2B5EF4-FFF2-40B4-BE49-F238E27FC236}">
                <a16:creationId xmlns:a16="http://schemas.microsoft.com/office/drawing/2014/main" id="{C047AAAC-21F6-D009-EBEA-DC10F2412EE9}"/>
              </a:ext>
            </a:extLst>
          </p:cNvPr>
          <p:cNvSpPr/>
          <p:nvPr/>
        </p:nvSpPr>
        <p:spPr>
          <a:xfrm>
            <a:off x="10305307" y="1601486"/>
            <a:ext cx="1470200" cy="1267414"/>
          </a:xfrm>
          <a:prstGeom prst="hexagon">
            <a:avLst/>
          </a:prstGeom>
          <a:blipFill dpi="0" rotWithShape="1">
            <a:blip r:embed="rId6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444518F2-08D7-CEB8-76D6-8EB4B0087BFD}"/>
              </a:ext>
            </a:extLst>
          </p:cNvPr>
          <p:cNvSpPr/>
          <p:nvPr/>
        </p:nvSpPr>
        <p:spPr>
          <a:xfrm>
            <a:off x="1652313" y="4009475"/>
            <a:ext cx="1470200" cy="1267414"/>
          </a:xfrm>
          <a:prstGeom prst="hexagon">
            <a:avLst/>
          </a:prstGeom>
          <a:blipFill dpi="0" rotWithShape="1">
            <a:blip r:embed="rId14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E0E0A7B1-577C-ECE9-C2C9-3F2E2F7C2221}"/>
              </a:ext>
            </a:extLst>
          </p:cNvPr>
          <p:cNvSpPr/>
          <p:nvPr/>
        </p:nvSpPr>
        <p:spPr>
          <a:xfrm>
            <a:off x="7832544" y="228600"/>
            <a:ext cx="1470200" cy="1267414"/>
          </a:xfrm>
          <a:prstGeom prst="hexagon">
            <a:avLst/>
          </a:prstGeom>
          <a:blipFill dpi="0" rotWithShape="1">
            <a:blip r:embed="rId15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AACDF46-5E0F-557F-75BE-EFF5CA7CCD57}"/>
              </a:ext>
            </a:extLst>
          </p:cNvPr>
          <p:cNvGrpSpPr/>
          <p:nvPr/>
        </p:nvGrpSpPr>
        <p:grpSpPr>
          <a:xfrm>
            <a:off x="1652313" y="1028755"/>
            <a:ext cx="1470200" cy="1267414"/>
            <a:chOff x="1652313" y="1028755"/>
            <a:chExt cx="1470200" cy="1267414"/>
          </a:xfrm>
        </p:grpSpPr>
        <p:sp>
          <p:nvSpPr>
            <p:cNvPr id="46" name="Hexagon 45">
              <a:hlinkClick r:id="rId16" action="ppaction://hlinksldjump"/>
              <a:extLst>
                <a:ext uri="{FF2B5EF4-FFF2-40B4-BE49-F238E27FC236}">
                  <a16:creationId xmlns:a16="http://schemas.microsoft.com/office/drawing/2014/main" id="{0F9551D3-D9CA-697B-AC21-566715322A4E}"/>
                </a:ext>
              </a:extLst>
            </p:cNvPr>
            <p:cNvSpPr/>
            <p:nvPr/>
          </p:nvSpPr>
          <p:spPr>
            <a:xfrm>
              <a:off x="1652313" y="1028755"/>
              <a:ext cx="1470200" cy="1267414"/>
            </a:xfrm>
            <a:prstGeom prst="hexagon">
              <a:avLst/>
            </a:prstGeom>
            <a:solidFill>
              <a:srgbClr val="A0CF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rgbClr val="0019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D728767-EBE3-9E8A-8542-E3B4058514D3}"/>
                </a:ext>
              </a:extLst>
            </p:cNvPr>
            <p:cNvSpPr txBox="1"/>
            <p:nvPr/>
          </p:nvSpPr>
          <p:spPr>
            <a:xfrm>
              <a:off x="1790936" y="1508574"/>
              <a:ext cx="11929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19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UPSTREAM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814ACE3-6B31-343C-D54B-39BD5F6AD302}"/>
              </a:ext>
            </a:extLst>
          </p:cNvPr>
          <p:cNvGrpSpPr/>
          <p:nvPr/>
        </p:nvGrpSpPr>
        <p:grpSpPr>
          <a:xfrm>
            <a:off x="5365745" y="4695918"/>
            <a:ext cx="1470200" cy="1267414"/>
            <a:chOff x="5365745" y="4695918"/>
            <a:chExt cx="1470200" cy="1267414"/>
          </a:xfrm>
        </p:grpSpPr>
        <p:sp>
          <p:nvSpPr>
            <p:cNvPr id="44" name="Hexagon 43">
              <a:hlinkClick r:id="rId17" action="ppaction://hlinksldjump"/>
              <a:extLst>
                <a:ext uri="{FF2B5EF4-FFF2-40B4-BE49-F238E27FC236}">
                  <a16:creationId xmlns:a16="http://schemas.microsoft.com/office/drawing/2014/main" id="{B32446B9-2B1E-1C0B-6B3A-05FC4C524FB9}"/>
                </a:ext>
              </a:extLst>
            </p:cNvPr>
            <p:cNvSpPr/>
            <p:nvPr/>
          </p:nvSpPr>
          <p:spPr>
            <a:xfrm>
              <a:off x="5365745" y="4695918"/>
              <a:ext cx="1470200" cy="1267414"/>
            </a:xfrm>
            <a:prstGeom prst="hexagon">
              <a:avLst/>
            </a:prstGeom>
            <a:solidFill>
              <a:srgbClr val="62BB4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rgbClr val="0019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EE8652A-69DE-96D8-2986-E762FCB8C9DE}"/>
                </a:ext>
              </a:extLst>
            </p:cNvPr>
            <p:cNvSpPr txBox="1"/>
            <p:nvPr/>
          </p:nvSpPr>
          <p:spPr>
            <a:xfrm>
              <a:off x="5465094" y="5175737"/>
              <a:ext cx="12715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19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MIDSTREAM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E62925B-FCC6-50B4-9CE7-00AAC378ACFE}"/>
              </a:ext>
            </a:extLst>
          </p:cNvPr>
          <p:cNvGrpSpPr/>
          <p:nvPr/>
        </p:nvGrpSpPr>
        <p:grpSpPr>
          <a:xfrm>
            <a:off x="9047490" y="915043"/>
            <a:ext cx="1511952" cy="1267414"/>
            <a:chOff x="9047490" y="915043"/>
            <a:chExt cx="1511952" cy="1267414"/>
          </a:xfrm>
        </p:grpSpPr>
        <p:sp>
          <p:nvSpPr>
            <p:cNvPr id="49" name="Hexagon 48">
              <a:hlinkClick r:id="rId18" action="ppaction://hlinksldjump"/>
              <a:extLst>
                <a:ext uri="{FF2B5EF4-FFF2-40B4-BE49-F238E27FC236}">
                  <a16:creationId xmlns:a16="http://schemas.microsoft.com/office/drawing/2014/main" id="{1B12F4A9-73A3-14C0-65D4-125D8CF7A5AD}"/>
                </a:ext>
              </a:extLst>
            </p:cNvPr>
            <p:cNvSpPr/>
            <p:nvPr/>
          </p:nvSpPr>
          <p:spPr>
            <a:xfrm>
              <a:off x="9068366" y="915043"/>
              <a:ext cx="1470200" cy="1267414"/>
            </a:xfrm>
            <a:prstGeom prst="hexagon">
              <a:avLst/>
            </a:prstGeom>
            <a:solidFill>
              <a:srgbClr val="C3D9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193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B69413C-27E7-DF25-EC46-7E51F0EF158E}"/>
                </a:ext>
              </a:extLst>
            </p:cNvPr>
            <p:cNvSpPr txBox="1"/>
            <p:nvPr/>
          </p:nvSpPr>
          <p:spPr>
            <a:xfrm>
              <a:off x="9047490" y="1394862"/>
              <a:ext cx="15119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19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DOWNSTREAM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17182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2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10" grpId="0" animBg="1"/>
      <p:bldP spid="15" grpId="0" animBg="1"/>
      <p:bldP spid="16" grpId="0" animBg="1"/>
      <p:bldP spid="34" grpId="0" animBg="1"/>
      <p:bldP spid="35" grpId="0" animBg="1"/>
      <p:bldP spid="37" grpId="0" animBg="1"/>
      <p:bldP spid="39" grpId="0" animBg="1"/>
      <p:bldP spid="40" grpId="0" animBg="1"/>
      <p:bldP spid="42" grpId="0" animBg="1"/>
      <p:bldP spid="45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6C5CB-F988-CB87-2F8A-57049BE58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CC34AB-9766-E6AD-6EF5-4BE6D6C8FE5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1FDC71C7-69F9-1E2C-FC8A-8AF08B3C26A4}"/>
              </a:ext>
            </a:extLst>
          </p:cNvPr>
          <p:cNvSpPr/>
          <p:nvPr/>
        </p:nvSpPr>
        <p:spPr>
          <a:xfrm>
            <a:off x="2137735" y="-1264864"/>
            <a:ext cx="1958789" cy="1688611"/>
          </a:xfrm>
          <a:prstGeom prst="hexagon">
            <a:avLst/>
          </a:prstGeom>
          <a:solidFill>
            <a:srgbClr val="62BB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92BB0120-35A0-0F0F-9438-9CCE58670694}"/>
              </a:ext>
            </a:extLst>
          </p:cNvPr>
          <p:cNvSpPr/>
          <p:nvPr/>
        </p:nvSpPr>
        <p:spPr>
          <a:xfrm>
            <a:off x="8095476" y="-1264864"/>
            <a:ext cx="1958789" cy="1688611"/>
          </a:xfrm>
          <a:prstGeom prst="hexagon">
            <a:avLst/>
          </a:prstGeom>
          <a:solidFill>
            <a:srgbClr val="C3D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5EC20FAA-5F7D-5588-75B0-C868651E88CF}"/>
              </a:ext>
            </a:extLst>
          </p:cNvPr>
          <p:cNvSpPr/>
          <p:nvPr/>
        </p:nvSpPr>
        <p:spPr>
          <a:xfrm>
            <a:off x="5116605" y="-1264864"/>
            <a:ext cx="1958789" cy="1688611"/>
          </a:xfrm>
          <a:prstGeom prst="hexagon">
            <a:avLst/>
          </a:prstGeom>
          <a:solidFill>
            <a:srgbClr val="A0CF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4BB62-7FB6-78BC-9D2B-300A1990B73F}"/>
              </a:ext>
            </a:extLst>
          </p:cNvPr>
          <p:cNvSpPr txBox="1"/>
          <p:nvPr/>
        </p:nvSpPr>
        <p:spPr>
          <a:xfrm>
            <a:off x="2593588" y="57403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5EE5AD-2E56-5BB8-3EA5-D1AA029C50B3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7E0083-2AF2-E21E-6E2B-7BFBA1CA981A}"/>
              </a:ext>
            </a:extLst>
          </p:cNvPr>
          <p:cNvSpPr txBox="1"/>
          <p:nvPr/>
        </p:nvSpPr>
        <p:spPr>
          <a:xfrm>
            <a:off x="8415195" y="57403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398164D-8D97-4CE5-2130-21D899019B1C}"/>
              </a:ext>
            </a:extLst>
          </p:cNvPr>
          <p:cNvCxnSpPr>
            <a:cxnSpLocks/>
          </p:cNvCxnSpPr>
          <p:nvPr/>
        </p:nvCxnSpPr>
        <p:spPr>
          <a:xfrm>
            <a:off x="6101006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3A7ECFD-B0F4-53B8-DCAA-DBC5561231F4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A7617A34-8513-B20E-4FF1-2C57888FB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48EFCAB-C40B-D221-B884-283611C0B08F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85FCF2C-2D93-CC5C-44D0-76C2E8F20016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1DBF71F2-88F0-D7DF-13E8-40146052B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5EA758C-0545-08F2-C8FF-CE2726BA438B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811AE27-3BE0-F184-1BE9-02DDE86D4315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BBCDABFF-3A65-125B-51DF-C0824C67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5C5A151-3189-E9FD-DA95-7778E1A74E4B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1D116CC-F5D2-BEB6-01BF-7632A21812BB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AD993040-A7EE-143A-3592-D79685C0B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A76B783-FFB3-511A-14EB-6E05E2551169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4F33302-E37F-9A93-C0D8-CF7C432ACE48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770FE727-2E39-5080-B69A-A5747C401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F9DB8E1-ACC0-1185-B5F3-C09B3DD282B0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171FC45-4EAC-99EC-DC33-7F4E587919B6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50CFFF9C-D30B-A0D0-EECC-C2B3A00E5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D69847A-DEDD-840D-AD5D-A91D4F021598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059DCD6-852D-6E65-43CA-174A3770310E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29F13712-6E81-0D8C-966F-3C86F7EF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A6EE0C1-400B-B968-3D71-4A303CA56C56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8FBD47E-200A-4D91-05B0-0F5CF9FE6275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EB4CFCF8-C182-B2CF-07B3-610E44C87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EF5C100-0442-CF01-2381-E907512422A5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A5AFDFA-7348-7704-20A7-E71D0AE84B04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9DF69C20-7AE9-EEF3-56C9-142EA3071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87F3E5A-83B8-D64B-5041-456051E21E72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748BFF78-BCD7-D0E3-FEAC-3C36858D7514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1"/>
              <a:extLst>
                <a:ext uri="{FF2B5EF4-FFF2-40B4-BE49-F238E27FC236}">
                  <a16:creationId xmlns:a16="http://schemas.microsoft.com/office/drawing/2014/main" id="{D4A7B21C-20EC-1A69-52EC-FF9A7A3C7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D8D77EC5-0C73-DC49-93DC-627AC39C7ED4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" name="Picture 9">
            <a:hlinkClick r:id="rId23" action="ppaction://hlinksldjump"/>
            <a:extLst>
              <a:ext uri="{FF2B5EF4-FFF2-40B4-BE49-F238E27FC236}">
                <a16:creationId xmlns:a16="http://schemas.microsoft.com/office/drawing/2014/main" id="{06B5B375-3CE1-3E6C-1BBA-DA793E4198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C1072C22-B4CA-2910-960C-165C164E0D75}"/>
              </a:ext>
            </a:extLst>
          </p:cNvPr>
          <p:cNvGrpSpPr/>
          <p:nvPr/>
        </p:nvGrpSpPr>
        <p:grpSpPr>
          <a:xfrm>
            <a:off x="1632328" y="565410"/>
            <a:ext cx="3670837" cy="6050197"/>
            <a:chOff x="1632328" y="565410"/>
            <a:chExt cx="3670837" cy="60501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5DA6EC-BB81-04B6-83B0-8EE73F521F06}"/>
                </a:ext>
              </a:extLst>
            </p:cNvPr>
            <p:cNvSpPr txBox="1"/>
            <p:nvPr/>
          </p:nvSpPr>
          <p:spPr>
            <a:xfrm>
              <a:off x="1632328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mRNA-PF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B080B0-C2C7-521E-A999-FA068BE8C15A}"/>
                </a:ext>
              </a:extLst>
            </p:cNvPr>
            <p:cNvSpPr txBox="1"/>
            <p:nvPr/>
          </p:nvSpPr>
          <p:spPr>
            <a:xfrm>
              <a:off x="1904723" y="2619609"/>
              <a:ext cx="3125326" cy="1277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Particle Formation system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mRNA and Lipids are pumped into the mixing chamber where they are combined at specific rates and geometries for Liquid Nanoparticle Formations (LNP)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32B38D-E27A-C9B1-2FAD-A794709E8D0B}"/>
                </a:ext>
              </a:extLst>
            </p:cNvPr>
            <p:cNvSpPr txBox="1"/>
            <p:nvPr/>
          </p:nvSpPr>
          <p:spPr>
            <a:xfrm>
              <a:off x="1808258" y="3929837"/>
              <a:ext cx="3221793" cy="1554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Tailored for small scale production, such as immuno-oncolytic applications or targeted cellular therapies</a:t>
              </a:r>
            </a:p>
            <a:p>
              <a:pPr algn="ctr"/>
              <a:endParaRPr lang="en-US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Large scale production such as mRNA vaccine manufacturing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3C11EB7-21EB-6CAE-F51B-5E7B25641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096524" y="2278478"/>
              <a:ext cx="250199" cy="250199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8756778-0396-8167-AE1D-A24CC0C62F08}"/>
                </a:ext>
              </a:extLst>
            </p:cNvPr>
            <p:cNvGrpSpPr/>
            <p:nvPr/>
          </p:nvGrpSpPr>
          <p:grpSpPr>
            <a:xfrm>
              <a:off x="3086472" y="5650088"/>
              <a:ext cx="681598" cy="965519"/>
              <a:chOff x="-2109236" y="195902"/>
              <a:chExt cx="681598" cy="965519"/>
            </a:xfrm>
          </p:grpSpPr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6156D27C-08B9-7AC3-5BF2-5293B113E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2038634" y="19590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1A62A33-0559-1FE4-A9CD-AA9B9BF9B31A}"/>
                  </a:ext>
                </a:extLst>
              </p:cNvPr>
              <p:cNvSpPr txBox="1"/>
              <p:nvPr/>
            </p:nvSpPr>
            <p:spPr>
              <a:xfrm>
                <a:off x="-2109236" y="761311"/>
                <a:ext cx="6815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LIFE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SCIENCES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EA2C053-CF32-E943-F862-9BEA9165DE03}"/>
                </a:ext>
              </a:extLst>
            </p:cNvPr>
            <p:cNvGrpSpPr/>
            <p:nvPr/>
          </p:nvGrpSpPr>
          <p:grpSpPr>
            <a:xfrm>
              <a:off x="2553712" y="565410"/>
              <a:ext cx="1848252" cy="1440000"/>
              <a:chOff x="2553712" y="565410"/>
              <a:chExt cx="1848252" cy="1440000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3FA7F6DE-50A4-EE11-A062-3DA1B454600D}"/>
                  </a:ext>
                </a:extLst>
              </p:cNvPr>
              <p:cNvSpPr/>
              <p:nvPr/>
            </p:nvSpPr>
            <p:spPr>
              <a:xfrm>
                <a:off x="2553712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B298691-4697-A3ED-2416-4807BCE61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92826" y="641547"/>
                <a:ext cx="1370024" cy="1287726"/>
              </a:xfrm>
              <a:prstGeom prst="rect">
                <a:avLst/>
              </a:prstGeom>
            </p:spPr>
          </p:pic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D4E57D1-7F8D-CD1D-77C2-E18353175235}"/>
              </a:ext>
            </a:extLst>
          </p:cNvPr>
          <p:cNvGrpSpPr/>
          <p:nvPr/>
        </p:nvGrpSpPr>
        <p:grpSpPr>
          <a:xfrm>
            <a:off x="6917124" y="565409"/>
            <a:ext cx="3670837" cy="6039463"/>
            <a:chOff x="6917124" y="565409"/>
            <a:chExt cx="3670837" cy="603946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CD1985-ABAF-EE8D-B5A0-83BAEFB1FBCE}"/>
                </a:ext>
              </a:extLst>
            </p:cNvPr>
            <p:cNvSpPr txBox="1"/>
            <p:nvPr/>
          </p:nvSpPr>
          <p:spPr>
            <a:xfrm>
              <a:off x="6917124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mRNA-TFF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547D6F-335A-EC13-72E6-77DCBDF1772D}"/>
                </a:ext>
              </a:extLst>
            </p:cNvPr>
            <p:cNvSpPr txBox="1"/>
            <p:nvPr/>
          </p:nvSpPr>
          <p:spPr>
            <a:xfrm>
              <a:off x="7093054" y="2629987"/>
              <a:ext cx="3318255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Tangential Flow Filtration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 from the PF is filtered in the TFF by a specialized hollow fiber filter specific to mRNA-LNP applications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86F6DE-C569-4010-0E83-EDC686A433D0}"/>
                </a:ext>
              </a:extLst>
            </p:cNvPr>
            <p:cNvSpPr txBox="1"/>
            <p:nvPr/>
          </p:nvSpPr>
          <p:spPr>
            <a:xfrm>
              <a:off x="7093054" y="3940215"/>
              <a:ext cx="3221793" cy="1554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Tailored for small scale production, such as immuno-oncolytic applications or targeted cellular therapies</a:t>
              </a:r>
            </a:p>
            <a:p>
              <a:pPr algn="ctr"/>
              <a:endParaRPr lang="en-US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Large scale production such as mRNA vaccine manufacturing</a:t>
              </a: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073AE79E-E880-5539-B4B1-35C42A6C0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477732" y="2269461"/>
              <a:ext cx="250199" cy="250199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F4ABC9-AD48-5727-1B5A-52D1D655C43F}"/>
                </a:ext>
              </a:extLst>
            </p:cNvPr>
            <p:cNvGrpSpPr/>
            <p:nvPr/>
          </p:nvGrpSpPr>
          <p:grpSpPr>
            <a:xfrm>
              <a:off x="8379109" y="5639353"/>
              <a:ext cx="681598" cy="965519"/>
              <a:chOff x="-2109236" y="195902"/>
              <a:chExt cx="681598" cy="965519"/>
            </a:xfrm>
          </p:grpSpPr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BB16E83C-560F-1ACB-B5E5-FA1294CD0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2038634" y="19590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32A8BBC-6A95-7ED3-D962-ADA4ACE1BEAA}"/>
                  </a:ext>
                </a:extLst>
              </p:cNvPr>
              <p:cNvSpPr txBox="1"/>
              <p:nvPr/>
            </p:nvSpPr>
            <p:spPr>
              <a:xfrm>
                <a:off x="-2109236" y="761311"/>
                <a:ext cx="6815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LIFE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SCIENCES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7E92B07-4151-5DE8-80D1-3034A155A80A}"/>
                </a:ext>
              </a:extLst>
            </p:cNvPr>
            <p:cNvGrpSpPr/>
            <p:nvPr/>
          </p:nvGrpSpPr>
          <p:grpSpPr>
            <a:xfrm>
              <a:off x="7832524" y="565409"/>
              <a:ext cx="1848252" cy="1440000"/>
              <a:chOff x="7832524" y="565409"/>
              <a:chExt cx="1848252" cy="1440000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642BC3E-4C98-B352-7F95-B718AF472C2D}"/>
                  </a:ext>
                </a:extLst>
              </p:cNvPr>
              <p:cNvSpPr/>
              <p:nvPr/>
            </p:nvSpPr>
            <p:spPr>
              <a:xfrm>
                <a:off x="7832524" y="565409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E99E91D1-75AC-AFE1-3943-882033459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154797" y="631168"/>
                <a:ext cx="1203706" cy="130848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97550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0" grpId="0" animBg="1"/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0DCA7-959D-5D28-7F1A-F1DC530ED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58E61E-684B-1459-D922-F7F41F00663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B80E3FB-6883-7F59-E700-417D990B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594" y="5978834"/>
            <a:ext cx="1643576" cy="595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4EB7A1-1109-470E-9D26-3F62B21DC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896" y="2997896"/>
            <a:ext cx="12409731" cy="15163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F4F5CB-7428-674F-CEC9-F4261CB9286B}"/>
              </a:ext>
            </a:extLst>
          </p:cNvPr>
          <p:cNvSpPr txBox="1"/>
          <p:nvPr/>
        </p:nvSpPr>
        <p:spPr>
          <a:xfrm>
            <a:off x="784436" y="330977"/>
            <a:ext cx="558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2BB46"/>
                </a:solidFill>
                <a:latin typeface="Arial Black" panose="020B0604020202020204" pitchFamily="34" charset="0"/>
                <a:ea typeface="Roboto Black" panose="02000000000000000000" pitchFamily="2" charset="0"/>
                <a:cs typeface="Arial Black" panose="020B0604020202020204" pitchFamily="34" charset="0"/>
              </a:rPr>
              <a:t>Upstream Solutions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498E8E-05A8-2128-67D8-BE9EBCB93CEC}"/>
              </a:ext>
            </a:extLst>
          </p:cNvPr>
          <p:cNvGrpSpPr/>
          <p:nvPr/>
        </p:nvGrpSpPr>
        <p:grpSpPr>
          <a:xfrm>
            <a:off x="267715" y="2166378"/>
            <a:ext cx="1098586" cy="855925"/>
            <a:chOff x="980471" y="565410"/>
            <a:chExt cx="2195746" cy="171073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EF4BA98-89FE-34C3-4C99-5976F04060EE}"/>
                </a:ext>
              </a:extLst>
            </p:cNvPr>
            <p:cNvSpPr/>
            <p:nvPr/>
          </p:nvSpPr>
          <p:spPr>
            <a:xfrm>
              <a:off x="980471" y="565410"/>
              <a:ext cx="2195746" cy="1710738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hlinkClick r:id="rId5" action="ppaction://hlinksldjump"/>
              <a:extLst>
                <a:ext uri="{FF2B5EF4-FFF2-40B4-BE49-F238E27FC236}">
                  <a16:creationId xmlns:a16="http://schemas.microsoft.com/office/drawing/2014/main" id="{0D8FFA09-A3D3-AB3B-5C6B-E08F85DEC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9575" y="838662"/>
              <a:ext cx="1889593" cy="116423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040337-4ED7-D20F-67CC-2A5D2D7EBCD9}"/>
              </a:ext>
            </a:extLst>
          </p:cNvPr>
          <p:cNvGrpSpPr/>
          <p:nvPr/>
        </p:nvGrpSpPr>
        <p:grpSpPr>
          <a:xfrm>
            <a:off x="1300594" y="4852177"/>
            <a:ext cx="1098586" cy="855925"/>
            <a:chOff x="4992494" y="565409"/>
            <a:chExt cx="2236592" cy="1742562"/>
          </a:xfrm>
        </p:grpSpPr>
        <p:sp>
          <p:nvSpPr>
            <p:cNvPr id="7" name="Rounded Rectangl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2F9624AF-FC79-3635-EE2C-E469C19307CA}"/>
                </a:ext>
              </a:extLst>
            </p:cNvPr>
            <p:cNvSpPr/>
            <p:nvPr/>
          </p:nvSpPr>
          <p:spPr>
            <a:xfrm>
              <a:off x="4992494" y="565409"/>
              <a:ext cx="2236592" cy="1742562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hlinkClick r:id="rId5" action="ppaction://hlinksldjump"/>
              <a:extLst>
                <a:ext uri="{FF2B5EF4-FFF2-40B4-BE49-F238E27FC236}">
                  <a16:creationId xmlns:a16="http://schemas.microsoft.com/office/drawing/2014/main" id="{9230E9B7-6449-D5E6-29C9-A3B425C94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726" t="1747" r="1726" b="2246"/>
            <a:stretch>
              <a:fillRect/>
            </a:stretch>
          </p:blipFill>
          <p:spPr>
            <a:xfrm>
              <a:off x="5046064" y="719199"/>
              <a:ext cx="2129453" cy="142753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F06396-3E4D-B34D-B263-F0AA07336A14}"/>
              </a:ext>
            </a:extLst>
          </p:cNvPr>
          <p:cNvGrpSpPr/>
          <p:nvPr/>
        </p:nvGrpSpPr>
        <p:grpSpPr>
          <a:xfrm>
            <a:off x="3377209" y="1405907"/>
            <a:ext cx="1098586" cy="855925"/>
            <a:chOff x="9012605" y="579685"/>
            <a:chExt cx="2247598" cy="1751137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496DA0E-434E-74AE-FDD4-E8A09E84BE36}"/>
                </a:ext>
              </a:extLst>
            </p:cNvPr>
            <p:cNvSpPr/>
            <p:nvPr/>
          </p:nvSpPr>
          <p:spPr>
            <a:xfrm>
              <a:off x="9012605" y="579685"/>
              <a:ext cx="2247598" cy="1751137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55EA724D-C55E-E790-F33A-0492EAA90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3152" b="5221"/>
            <a:stretch>
              <a:fillRect/>
            </a:stretch>
          </p:blipFill>
          <p:spPr>
            <a:xfrm>
              <a:off x="9244935" y="699362"/>
              <a:ext cx="1782939" cy="15117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E05423-03AC-9A32-E20C-D9A6104A392B}"/>
              </a:ext>
            </a:extLst>
          </p:cNvPr>
          <p:cNvGrpSpPr/>
          <p:nvPr/>
        </p:nvGrpSpPr>
        <p:grpSpPr>
          <a:xfrm>
            <a:off x="2896213" y="5452093"/>
            <a:ext cx="1098586" cy="855924"/>
            <a:chOff x="1164310" y="565410"/>
            <a:chExt cx="1848252" cy="144000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68D1EC4-8ACC-A500-37E2-B7B908E74D15}"/>
                </a:ext>
              </a:extLst>
            </p:cNvPr>
            <p:cNvSpPr/>
            <p:nvPr/>
          </p:nvSpPr>
          <p:spPr>
            <a:xfrm>
              <a:off x="1164310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53C634D0-BAA3-FD97-F855-CF71AB41B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088" y="618846"/>
              <a:ext cx="606697" cy="13331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886683-534E-8E13-12E3-59814FC681A9}"/>
              </a:ext>
            </a:extLst>
          </p:cNvPr>
          <p:cNvGrpSpPr>
            <a:grpSpLocks noChangeAspect="1"/>
          </p:cNvGrpSpPr>
          <p:nvPr/>
        </p:nvGrpSpPr>
        <p:grpSpPr>
          <a:xfrm>
            <a:off x="4902986" y="1713372"/>
            <a:ext cx="1098586" cy="855924"/>
            <a:chOff x="4992494" y="565409"/>
            <a:chExt cx="2236592" cy="1742562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437BF8C-BE81-707E-20AC-E164E26B030A}"/>
                </a:ext>
              </a:extLst>
            </p:cNvPr>
            <p:cNvSpPr/>
            <p:nvPr/>
          </p:nvSpPr>
          <p:spPr>
            <a:xfrm>
              <a:off x="4992494" y="565409"/>
              <a:ext cx="2236592" cy="1742562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C0E5327-9056-590B-9D8B-0E2E358C9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44642" y="700825"/>
              <a:ext cx="1235112" cy="143990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35E293-2B52-69BC-9283-60ECE95D2C03}"/>
              </a:ext>
            </a:extLst>
          </p:cNvPr>
          <p:cNvGrpSpPr/>
          <p:nvPr/>
        </p:nvGrpSpPr>
        <p:grpSpPr>
          <a:xfrm>
            <a:off x="7272456" y="1394594"/>
            <a:ext cx="1098586" cy="855924"/>
            <a:chOff x="2553712" y="565410"/>
            <a:chExt cx="1848252" cy="144000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B35B8F2C-6DB8-EE41-F35C-F56131BAA7DF}"/>
                </a:ext>
              </a:extLst>
            </p:cNvPr>
            <p:cNvSpPr/>
            <p:nvPr/>
          </p:nvSpPr>
          <p:spPr>
            <a:xfrm>
              <a:off x="2553712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hlinkClick r:id="rId13" action="ppaction://hlinksldjump"/>
              <a:extLst>
                <a:ext uri="{FF2B5EF4-FFF2-40B4-BE49-F238E27FC236}">
                  <a16:creationId xmlns:a16="http://schemas.microsoft.com/office/drawing/2014/main" id="{F2F03577-32C6-3989-AAD3-7AEAA874C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89926" y="679088"/>
              <a:ext cx="1375824" cy="121264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D3CC5C-7275-D04F-B1E8-63BF09524F65}"/>
              </a:ext>
            </a:extLst>
          </p:cNvPr>
          <p:cNvGrpSpPr/>
          <p:nvPr/>
        </p:nvGrpSpPr>
        <p:grpSpPr>
          <a:xfrm>
            <a:off x="8165971" y="4714051"/>
            <a:ext cx="1098586" cy="855924"/>
            <a:chOff x="7832524" y="565409"/>
            <a:chExt cx="1848252" cy="1440000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ABB2E603-87B2-138C-F4E4-B8F2B87F4297}"/>
                </a:ext>
              </a:extLst>
            </p:cNvPr>
            <p:cNvSpPr/>
            <p:nvPr/>
          </p:nvSpPr>
          <p:spPr>
            <a:xfrm>
              <a:off x="7832524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2" descr="Optimize Viscosity, Minimize Costs.">
              <a:hlinkClick r:id="rId13" action="ppaction://hlinksldjump"/>
              <a:extLst>
                <a:ext uri="{FF2B5EF4-FFF2-40B4-BE49-F238E27FC236}">
                  <a16:creationId xmlns:a16="http://schemas.microsoft.com/office/drawing/2014/main" id="{E64BBF3C-6DFF-769A-AF85-E1B5EE8F2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8524" y="744700"/>
              <a:ext cx="1716252" cy="108141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6B2F8D2-9F23-A730-798C-9A96692822AC}"/>
              </a:ext>
            </a:extLst>
          </p:cNvPr>
          <p:cNvCxnSpPr>
            <a:cxnSpLocks/>
          </p:cNvCxnSpPr>
          <p:nvPr/>
        </p:nvCxnSpPr>
        <p:spPr>
          <a:xfrm>
            <a:off x="835438" y="3022303"/>
            <a:ext cx="0" cy="438447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677F93B-7D98-BDA4-2C87-93B462F44886}"/>
              </a:ext>
            </a:extLst>
          </p:cNvPr>
          <p:cNvCxnSpPr>
            <a:cxnSpLocks/>
          </p:cNvCxnSpPr>
          <p:nvPr/>
        </p:nvCxnSpPr>
        <p:spPr>
          <a:xfrm>
            <a:off x="1849692" y="3952864"/>
            <a:ext cx="0" cy="875502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E0BDA9-131D-D7CA-68BE-1F86D344AE9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926502" y="2261832"/>
            <a:ext cx="0" cy="895952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07E996D-B3BE-9EA1-C8EB-49F84DB88501}"/>
              </a:ext>
            </a:extLst>
          </p:cNvPr>
          <p:cNvCxnSpPr>
            <a:cxnSpLocks/>
          </p:cNvCxnSpPr>
          <p:nvPr/>
        </p:nvCxnSpPr>
        <p:spPr>
          <a:xfrm>
            <a:off x="3445506" y="3548769"/>
            <a:ext cx="0" cy="1903324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01CD30C-2EAB-0959-C5A4-1E7433BD4DED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5452279" y="2569296"/>
            <a:ext cx="0" cy="979473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E9E851-78DB-3EC2-3441-FC1F22C3DE64}"/>
              </a:ext>
            </a:extLst>
          </p:cNvPr>
          <p:cNvCxnSpPr>
            <a:cxnSpLocks/>
          </p:cNvCxnSpPr>
          <p:nvPr/>
        </p:nvCxnSpPr>
        <p:spPr>
          <a:xfrm>
            <a:off x="6468651" y="3952864"/>
            <a:ext cx="0" cy="875502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7903AA6-5C55-41DD-47B2-924710C10439}"/>
              </a:ext>
            </a:extLst>
          </p:cNvPr>
          <p:cNvCxnSpPr>
            <a:cxnSpLocks/>
          </p:cNvCxnSpPr>
          <p:nvPr/>
        </p:nvCxnSpPr>
        <p:spPr>
          <a:xfrm>
            <a:off x="7808677" y="2250350"/>
            <a:ext cx="0" cy="771953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47ABA5B-102A-B2B1-B3FD-BE02DDE7D1F4}"/>
              </a:ext>
            </a:extLst>
          </p:cNvPr>
          <p:cNvCxnSpPr>
            <a:cxnSpLocks/>
          </p:cNvCxnSpPr>
          <p:nvPr/>
        </p:nvCxnSpPr>
        <p:spPr>
          <a:xfrm>
            <a:off x="8715264" y="3780592"/>
            <a:ext cx="0" cy="933459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74242B7-ED5E-536A-BCE1-FF53AE294E46}"/>
              </a:ext>
            </a:extLst>
          </p:cNvPr>
          <p:cNvSpPr txBox="1"/>
          <p:nvPr/>
        </p:nvSpPr>
        <p:spPr>
          <a:xfrm>
            <a:off x="290805" y="1531827"/>
            <a:ext cx="10584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</a:p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17E3DEE-076F-8CCB-4038-1A15E8E45018}"/>
              </a:ext>
            </a:extLst>
          </p:cNvPr>
          <p:cNvSpPr txBox="1"/>
          <p:nvPr/>
        </p:nvSpPr>
        <p:spPr>
          <a:xfrm>
            <a:off x="1325113" y="5764574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HIPPS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EE13E3B-E76F-1ABF-B634-91D2242709C6}"/>
              </a:ext>
            </a:extLst>
          </p:cNvPr>
          <p:cNvSpPr txBox="1"/>
          <p:nvPr/>
        </p:nvSpPr>
        <p:spPr>
          <a:xfrm>
            <a:off x="3377209" y="1105984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5021CD0-3F2C-85E9-C276-A8333473E11D}"/>
              </a:ext>
            </a:extLst>
          </p:cNvPr>
          <p:cNvSpPr txBox="1"/>
          <p:nvPr/>
        </p:nvSpPr>
        <p:spPr>
          <a:xfrm>
            <a:off x="2916287" y="6389939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AED7E03-346B-0A34-8E2F-2B000A589A20}"/>
              </a:ext>
            </a:extLst>
          </p:cNvPr>
          <p:cNvSpPr txBox="1"/>
          <p:nvPr/>
        </p:nvSpPr>
        <p:spPr>
          <a:xfrm>
            <a:off x="4915458" y="1426078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UPS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8F6FD05-442D-B5D4-36BD-155F2B0674F1}"/>
              </a:ext>
            </a:extLst>
          </p:cNvPr>
          <p:cNvGrpSpPr/>
          <p:nvPr/>
        </p:nvGrpSpPr>
        <p:grpSpPr>
          <a:xfrm>
            <a:off x="5918989" y="4830199"/>
            <a:ext cx="1098586" cy="855924"/>
            <a:chOff x="3780196" y="4830199"/>
            <a:chExt cx="1098586" cy="855924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6E490624-B2B6-4701-E74F-D59E8D666E3D}"/>
                </a:ext>
              </a:extLst>
            </p:cNvPr>
            <p:cNvSpPr/>
            <p:nvPr/>
          </p:nvSpPr>
          <p:spPr>
            <a:xfrm>
              <a:off x="3780196" y="4830199"/>
              <a:ext cx="1098586" cy="855924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hlinkClick r:id="rId10" action="ppaction://hlinksldjump"/>
              <a:extLst>
                <a:ext uri="{FF2B5EF4-FFF2-40B4-BE49-F238E27FC236}">
                  <a16:creationId xmlns:a16="http://schemas.microsoft.com/office/drawing/2014/main" id="{E26ED9E8-A944-2A3C-AEC1-6E0C23321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922114" y="4879951"/>
              <a:ext cx="814751" cy="756420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91D721E7-18A0-1A88-0725-38EF3CCBCDCE}"/>
              </a:ext>
            </a:extLst>
          </p:cNvPr>
          <p:cNvSpPr txBox="1"/>
          <p:nvPr/>
        </p:nvSpPr>
        <p:spPr>
          <a:xfrm>
            <a:off x="5939063" y="5732613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Winterization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2810645-E613-DF70-27F6-5E8DBE627F06}"/>
              </a:ext>
            </a:extLst>
          </p:cNvPr>
          <p:cNvSpPr txBox="1"/>
          <p:nvPr/>
        </p:nvSpPr>
        <p:spPr>
          <a:xfrm>
            <a:off x="7134684" y="1105594"/>
            <a:ext cx="1333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SpartanPRO</a:t>
            </a:r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Surge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62DEB7F-CFD6-8DA4-1FD0-78D5871EEC88}"/>
              </a:ext>
            </a:extLst>
          </p:cNvPr>
          <p:cNvSpPr txBox="1"/>
          <p:nvPr/>
        </p:nvSpPr>
        <p:spPr>
          <a:xfrm>
            <a:off x="8160459" y="5620720"/>
            <a:ext cx="105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SpartanPRO</a:t>
            </a:r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MultiViscosity</a:t>
            </a:r>
            <a:endParaRPr lang="en-US" sz="1000" b="1" dirty="0">
              <a:solidFill>
                <a:srgbClr val="62B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hlinkClick r:id="rId17" action="ppaction://hlinksldjump"/>
            <a:extLst>
              <a:ext uri="{FF2B5EF4-FFF2-40B4-BE49-F238E27FC236}">
                <a16:creationId xmlns:a16="http://schemas.microsoft.com/office/drawing/2014/main" id="{22FBB7ED-C5B8-CFB3-A4A4-0BDF2ACFC1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08526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6AAF6-C1C0-7C6A-01C0-6F2FB575D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C96542-0A50-1FCA-3BD8-E42AD259A038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52320535-4F7A-75DA-480B-2B76E054E9A0}"/>
              </a:ext>
            </a:extLst>
          </p:cNvPr>
          <p:cNvSpPr/>
          <p:nvPr/>
        </p:nvSpPr>
        <p:spPr>
          <a:xfrm>
            <a:off x="2137735" y="-1264864"/>
            <a:ext cx="1958789" cy="1688611"/>
          </a:xfrm>
          <a:prstGeom prst="hexagon">
            <a:avLst/>
          </a:prstGeom>
          <a:solidFill>
            <a:srgbClr val="62BB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:a16="http://schemas.microsoft.com/office/drawing/2014/main" id="{ED87C0EA-0DEF-FC4B-3F20-B9465D305DDE}"/>
              </a:ext>
            </a:extLst>
          </p:cNvPr>
          <p:cNvSpPr txBox="1"/>
          <p:nvPr/>
        </p:nvSpPr>
        <p:spPr>
          <a:xfrm>
            <a:off x="2593588" y="57403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49454EF-B153-54A6-C100-596E5D780341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63A561C-6733-15CD-C838-82494770D0E5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27D96CA-0D7B-72C5-7F71-713590713C1A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44DA72BF-4167-47B0-6E96-19B4391A5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1C60DE2-48A9-DCD5-D868-C444A8BF14B0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08F20BA-A6CF-4357-5463-6F4730074559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110" name="Graphic 109">
              <a:extLst>
                <a:ext uri="{FF2B5EF4-FFF2-40B4-BE49-F238E27FC236}">
                  <a16:creationId xmlns:a16="http://schemas.microsoft.com/office/drawing/2014/main" id="{049ED344-9B57-200E-79A8-0DDD8BB4B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8018A96-032C-98B8-AE1E-2B37FF442AA2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C68FB2E-F795-F125-A62C-04012FF7F619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665BC140-AE16-92E4-A92B-D2BB3E16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D6F5CE0-1A9D-17F0-B14F-F9ABC29B6D99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45C7BD0-228A-CABA-A3C3-0A2022071961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347EA4ED-F15C-0FC3-9C96-8D78714CE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B8E901B-7DA3-BD52-B832-1DB2B9403B2A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33BCD98-36ED-543E-E40E-7A168CCB0928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5CEDCA1B-F4D1-D383-143C-A1F3A4D7F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87DDFEB-A61E-B986-508F-3F6271A40A42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1284AAF7-762B-E16C-E80F-8875B6FF321A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53" name="Picture 152">
              <a:hlinkClick r:id="rId14"/>
              <a:extLst>
                <a:ext uri="{FF2B5EF4-FFF2-40B4-BE49-F238E27FC236}">
                  <a16:creationId xmlns:a16="http://schemas.microsoft.com/office/drawing/2014/main" id="{781DC86F-C4FB-718F-F989-4CCA3EBB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7979B42-DEC8-9314-B5E4-6C5F0251BC47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5AB71974-C0C6-8A05-16F9-43DAAAA144F7}"/>
              </a:ext>
            </a:extLst>
          </p:cNvPr>
          <p:cNvGrpSpPr/>
          <p:nvPr/>
        </p:nvGrpSpPr>
        <p:grpSpPr>
          <a:xfrm>
            <a:off x="8300986" y="565410"/>
            <a:ext cx="3674554" cy="6034321"/>
            <a:chOff x="8300986" y="565410"/>
            <a:chExt cx="3674554" cy="603432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8EED673-0AEA-F0A8-9B20-492A778EE998}"/>
                </a:ext>
              </a:extLst>
            </p:cNvPr>
            <p:cNvGrpSpPr/>
            <p:nvPr/>
          </p:nvGrpSpPr>
          <p:grpSpPr>
            <a:xfrm>
              <a:off x="9212278" y="565410"/>
              <a:ext cx="1848252" cy="1440000"/>
              <a:chOff x="8535035" y="579685"/>
              <a:chExt cx="2514397" cy="1959004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B317655E-0BD4-E872-06C7-7B068367AD5D}"/>
                  </a:ext>
                </a:extLst>
              </p:cNvPr>
              <p:cNvSpPr/>
              <p:nvPr/>
            </p:nvSpPr>
            <p:spPr>
              <a:xfrm>
                <a:off x="8535035" y="579685"/>
                <a:ext cx="2514397" cy="1959004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12F873D-E4EF-1DF5-2A54-0A7A0400D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 t="13152" b="5221"/>
              <a:stretch>
                <a:fillRect/>
              </a:stretch>
            </p:blipFill>
            <p:spPr>
              <a:xfrm>
                <a:off x="8794943" y="713568"/>
                <a:ext cx="1994581" cy="1691239"/>
              </a:xfrm>
              <a:prstGeom prst="rect">
                <a:avLst/>
              </a:prstGeom>
            </p:spPr>
          </p:pic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0DE5358-BA70-908C-26AF-D8C9EF0CF1DB}"/>
                </a:ext>
              </a:extLst>
            </p:cNvPr>
            <p:cNvSpPr txBox="1"/>
            <p:nvPr/>
          </p:nvSpPr>
          <p:spPr>
            <a:xfrm>
              <a:off x="830098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Bubbler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FC403A7-21E1-ECBE-FF93-404DBF612B63}"/>
                </a:ext>
              </a:extLst>
            </p:cNvPr>
            <p:cNvSpPr txBox="1"/>
            <p:nvPr/>
          </p:nvSpPr>
          <p:spPr>
            <a:xfrm>
              <a:off x="8477277" y="2619609"/>
              <a:ext cx="3318255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Level Measurement of more difficult type processes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Viscous fluids, slurries, sewage, liquids with suspended solids and sludge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000E3FD-3621-FFC2-D705-B5DA2952F885}"/>
                </a:ext>
              </a:extLst>
            </p:cNvPr>
            <p:cNvSpPr txBox="1"/>
            <p:nvPr/>
          </p:nvSpPr>
          <p:spPr>
            <a:xfrm>
              <a:off x="8436020" y="3820751"/>
              <a:ext cx="3400768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Top or Vented tanks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Wastewater 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be used in place of Radar and Float 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D738AB33-7295-C019-E02D-6BBDFD203568}"/>
                </a:ext>
              </a:extLst>
            </p:cNvPr>
            <p:cNvGrpSpPr/>
            <p:nvPr/>
          </p:nvGrpSpPr>
          <p:grpSpPr>
            <a:xfrm>
              <a:off x="8314402" y="5627283"/>
              <a:ext cx="777449" cy="827908"/>
              <a:chOff x="-1508430" y="1343921"/>
              <a:chExt cx="777449" cy="827908"/>
            </a:xfrm>
          </p:grpSpPr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F88BF199-24C1-24A5-BA3B-E7D29CE3E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F6217B53-2001-5157-B2CC-F8164CC170F2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731277E-5990-E0F2-159E-BD1E3105EF88}"/>
                </a:ext>
              </a:extLst>
            </p:cNvPr>
            <p:cNvGrpSpPr/>
            <p:nvPr/>
          </p:nvGrpSpPr>
          <p:grpSpPr>
            <a:xfrm>
              <a:off x="10466173" y="5627283"/>
              <a:ext cx="829073" cy="830946"/>
              <a:chOff x="-801428" y="1343921"/>
              <a:chExt cx="829073" cy="830946"/>
            </a:xfrm>
          </p:grpSpPr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AB110B7F-8090-7FA0-6D69-87CF24D13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FB66ADB-DF6B-A87D-7F2B-2B20B5C7AA28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9A9F645-B80D-5509-8762-04B5123E5FC4}"/>
                </a:ext>
              </a:extLst>
            </p:cNvPr>
            <p:cNvGrpSpPr/>
            <p:nvPr/>
          </p:nvGrpSpPr>
          <p:grpSpPr>
            <a:xfrm>
              <a:off x="9073369" y="5627283"/>
              <a:ext cx="739305" cy="817853"/>
              <a:chOff x="-2159334" y="2424298"/>
              <a:chExt cx="739305" cy="817853"/>
            </a:xfrm>
          </p:grpSpPr>
          <p:pic>
            <p:nvPicPr>
              <p:cNvPr id="137" name="Graphic 136">
                <a:extLst>
                  <a:ext uri="{FF2B5EF4-FFF2-40B4-BE49-F238E27FC236}">
                    <a16:creationId xmlns:a16="http://schemas.microsoft.com/office/drawing/2014/main" id="{CEA8398D-27F7-03A7-E8EB-A2F88F89C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-2066225" y="242429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308FAE0B-2102-FF53-15B4-737CA03446C0}"/>
                  </a:ext>
                </a:extLst>
              </p:cNvPr>
              <p:cNvSpPr txBox="1"/>
              <p:nvPr/>
            </p:nvSpPr>
            <p:spPr>
              <a:xfrm>
                <a:off x="-2159334" y="2995930"/>
                <a:ext cx="73930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SANDS</a:t>
                </a: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84BC345-C5BD-F502-914E-47F5ECFED0A8}"/>
                </a:ext>
              </a:extLst>
            </p:cNvPr>
            <p:cNvGrpSpPr/>
            <p:nvPr/>
          </p:nvGrpSpPr>
          <p:grpSpPr>
            <a:xfrm>
              <a:off x="9759497" y="5627283"/>
              <a:ext cx="829073" cy="972448"/>
              <a:chOff x="-1534236" y="2423592"/>
              <a:chExt cx="829073" cy="972448"/>
            </a:xfrm>
          </p:grpSpPr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145658B4-A8AE-669A-E828-60C77FB7B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-1402404" y="242359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E3631018-5A16-42FC-4A6E-8F894D885BE1}"/>
                  </a:ext>
                </a:extLst>
              </p:cNvPr>
              <p:cNvSpPr txBox="1"/>
              <p:nvPr/>
            </p:nvSpPr>
            <p:spPr>
              <a:xfrm>
                <a:off x="-1534236" y="2995930"/>
                <a:ext cx="82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REFINING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UPGRADING</a:t>
                </a: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AB62DB7E-26AE-2C03-D83D-C75B352476F7}"/>
                </a:ext>
              </a:extLst>
            </p:cNvPr>
            <p:cNvGrpSpPr/>
            <p:nvPr/>
          </p:nvGrpSpPr>
          <p:grpSpPr>
            <a:xfrm>
              <a:off x="11253868" y="5627283"/>
              <a:ext cx="721672" cy="972447"/>
              <a:chOff x="-737676" y="2423593"/>
              <a:chExt cx="721672" cy="972447"/>
            </a:xfrm>
          </p:grpSpPr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28EF028C-3A37-4870-6FD0-38E3381CC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-683466" y="2423593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9AA400C8-5F0B-20DB-5DE6-0F71D24B2D9C}"/>
                  </a:ext>
                </a:extLst>
              </p:cNvPr>
              <p:cNvSpPr txBox="1"/>
              <p:nvPr/>
            </p:nvSpPr>
            <p:spPr>
              <a:xfrm>
                <a:off x="-737676" y="2995930"/>
                <a:ext cx="7216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METALS</a:t>
                </a:r>
              </a:p>
            </p:txBody>
          </p:sp>
        </p:grpSp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B1AD6D74-3841-C78D-34CB-996A0044E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630510" y="2278478"/>
              <a:ext cx="250199" cy="250199"/>
            </a:xfrm>
            <a:prstGeom prst="rect">
              <a:avLst/>
            </a:prstGeom>
          </p:spPr>
        </p:pic>
      </p:grpSp>
      <p:pic>
        <p:nvPicPr>
          <p:cNvPr id="161" name="Picture 160">
            <a:hlinkClick r:id="rId25" action="ppaction://hlinksldjump"/>
            <a:extLst>
              <a:ext uri="{FF2B5EF4-FFF2-40B4-BE49-F238E27FC236}">
                <a16:creationId xmlns:a16="http://schemas.microsoft.com/office/drawing/2014/main" id="{ED9D1E62-6C62-AD01-BDE0-7CAD1FBAB14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07949F0-E29D-C931-F77B-E066CC86342B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D7C6F289-69AA-8B5A-C451-98731074E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AA79769-9EE1-1022-1507-7B0BD7F98C44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72A0803-8557-B53A-6A28-4074B4453E45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0097E4EA-F43B-13DD-65F8-D034A302E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12EFFB3-E90C-C352-A0EE-7B1259F09FB7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8AC2887-7351-60CC-5EB8-71C9281D1A0A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E26C7B93-5F51-55A7-1C78-330735CE6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EC3B026-DD77-F070-EF7E-E6BF9B6A5970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04150A8E-47F2-1C19-638C-17C1864CF44F}"/>
              </a:ext>
            </a:extLst>
          </p:cNvPr>
          <p:cNvGrpSpPr/>
          <p:nvPr/>
        </p:nvGrpSpPr>
        <p:grpSpPr>
          <a:xfrm>
            <a:off x="242926" y="565410"/>
            <a:ext cx="3716594" cy="5892819"/>
            <a:chOff x="242926" y="565410"/>
            <a:chExt cx="3716594" cy="589281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565DBD2-D34C-9F63-E8A2-5B9572456FB7}"/>
                </a:ext>
              </a:extLst>
            </p:cNvPr>
            <p:cNvGrpSpPr/>
            <p:nvPr/>
          </p:nvGrpSpPr>
          <p:grpSpPr>
            <a:xfrm>
              <a:off x="1154218" y="565410"/>
              <a:ext cx="1848252" cy="1440000"/>
              <a:chOff x="1177778" y="565410"/>
              <a:chExt cx="2514397" cy="1959004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5C0C74B9-8F0F-0A8B-BD7D-46721EE57260}"/>
                  </a:ext>
                </a:extLst>
              </p:cNvPr>
              <p:cNvSpPr/>
              <p:nvPr/>
            </p:nvSpPr>
            <p:spPr>
              <a:xfrm>
                <a:off x="1177778" y="565410"/>
                <a:ext cx="2514397" cy="1959004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1C8FB0E-D0B2-B4C5-C1A0-D333B43F3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59971" y="878317"/>
                <a:ext cx="2163814" cy="1333190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9414AE-E82D-3DC5-174D-F5CDBE3E78E4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Quality Measurement System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57D768-4EAA-97BD-36BF-5ED215A0988B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Automated sample collection and measurements from flowing pipeline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Density, Viscosity and Water Cut measurements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D875689-46F7-05C2-ACC7-516FE7C6AD00}"/>
                </a:ext>
              </a:extLst>
            </p:cNvPr>
            <p:cNvSpPr txBox="1"/>
            <p:nvPr/>
          </p:nvSpPr>
          <p:spPr>
            <a:xfrm>
              <a:off x="418856" y="3820751"/>
              <a:ext cx="3221793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Pipelines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Custody Transfer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976867D-0AE4-0002-C73B-39BA6CE904AA}"/>
                </a:ext>
              </a:extLst>
            </p:cNvPr>
            <p:cNvGrpSpPr/>
            <p:nvPr/>
          </p:nvGrpSpPr>
          <p:grpSpPr>
            <a:xfrm>
              <a:off x="1214705" y="5627283"/>
              <a:ext cx="777449" cy="827908"/>
              <a:chOff x="-1508430" y="1343921"/>
              <a:chExt cx="777449" cy="827908"/>
            </a:xfrm>
          </p:grpSpPr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D22F3C86-11D2-F9B1-48C9-AE305F593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5C67D41-55A2-BAA3-8D72-E7088B01DCC4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B20D145-1DF5-E5D7-F91A-0D27AA02785A}"/>
                </a:ext>
              </a:extLst>
            </p:cNvPr>
            <p:cNvGrpSpPr/>
            <p:nvPr/>
          </p:nvGrpSpPr>
          <p:grpSpPr>
            <a:xfrm>
              <a:off x="1926323" y="5627283"/>
              <a:ext cx="829073" cy="830946"/>
              <a:chOff x="-801428" y="1343921"/>
              <a:chExt cx="829073" cy="830946"/>
            </a:xfrm>
          </p:grpSpPr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7CD52E6D-C4B2-77FC-1D25-AE33EED35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F800134-B10B-1E82-D28D-996CA01B4164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CE1900FA-5CEA-BE8C-EC38-01791E133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709321" y="2278478"/>
              <a:ext cx="250199" cy="250199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27AB11D-EF42-1210-BF03-8D3B46CF0A46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C5FAC04C-0613-CC4F-7CE2-39DBE3C84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222C347-4BB7-A8E8-D9D7-64E4BC65DE64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66BC2E82-8034-987D-A0AE-EC85A5D3C758}"/>
              </a:ext>
            </a:extLst>
          </p:cNvPr>
          <p:cNvGrpSpPr/>
          <p:nvPr/>
        </p:nvGrpSpPr>
        <p:grpSpPr>
          <a:xfrm>
            <a:off x="4267346" y="565410"/>
            <a:ext cx="3670837" cy="6023586"/>
            <a:chOff x="4267346" y="565410"/>
            <a:chExt cx="3670837" cy="6023586"/>
          </a:xfrm>
        </p:grpSpPr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B984FE1E-9BE9-2B34-0153-12291A3AEAD5}"/>
                </a:ext>
              </a:extLst>
            </p:cNvPr>
            <p:cNvSpPr txBox="1"/>
            <p:nvPr/>
          </p:nvSpPr>
          <p:spPr>
            <a:xfrm>
              <a:off x="426734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HIPPS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24BA3CF0-8B36-C570-1FC6-CAE17D901C24}"/>
                </a:ext>
              </a:extLst>
            </p:cNvPr>
            <p:cNvSpPr txBox="1"/>
            <p:nvPr/>
          </p:nvSpPr>
          <p:spPr>
            <a:xfrm>
              <a:off x="4443637" y="2619609"/>
              <a:ext cx="3318255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Integrity Pressure Protection System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Designed to close valves and isolate process when overpressure is detected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2EE47B8F-3CE6-6FD3-BD63-0A1B423B38C6}"/>
                </a:ext>
              </a:extLst>
            </p:cNvPr>
            <p:cNvSpPr txBox="1"/>
            <p:nvPr/>
          </p:nvSpPr>
          <p:spPr>
            <a:xfrm>
              <a:off x="4402380" y="3820751"/>
              <a:ext cx="3400768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 Facilities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Natural gas gathering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75631375-A5AB-540D-B8B5-59FE99A61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490874" y="2278478"/>
              <a:ext cx="250199" cy="250199"/>
            </a:xfrm>
            <a:prstGeom prst="rect">
              <a:avLst/>
            </a:prstGeom>
          </p:spPr>
        </p:pic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71A0EF5E-BBD2-9314-A620-459B3D5D89CF}"/>
                </a:ext>
              </a:extLst>
            </p:cNvPr>
            <p:cNvGrpSpPr/>
            <p:nvPr/>
          </p:nvGrpSpPr>
          <p:grpSpPr>
            <a:xfrm>
              <a:off x="5178638" y="565410"/>
              <a:ext cx="1848252" cy="1440000"/>
              <a:chOff x="5178638" y="565410"/>
              <a:chExt cx="1848252" cy="1440000"/>
            </a:xfrm>
          </p:grpSpPr>
          <p:sp>
            <p:nvSpPr>
              <p:cNvPr id="212" name="Rounded Rectangle 211">
                <a:extLst>
                  <a:ext uri="{FF2B5EF4-FFF2-40B4-BE49-F238E27FC236}">
                    <a16:creationId xmlns:a16="http://schemas.microsoft.com/office/drawing/2014/main" id="{9E6E5044-6FD6-5826-EF13-9994E8F37DB7}"/>
                  </a:ext>
                </a:extLst>
              </p:cNvPr>
              <p:cNvSpPr/>
              <p:nvPr/>
            </p:nvSpPr>
            <p:spPr>
              <a:xfrm>
                <a:off x="5178638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4" name="Picture 213">
                <a:extLst>
                  <a:ext uri="{FF2B5EF4-FFF2-40B4-BE49-F238E27FC236}">
                    <a16:creationId xmlns:a16="http://schemas.microsoft.com/office/drawing/2014/main" id="{9B4661FD-B91C-6B14-3B39-D061CE0BD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rcRect l="1815" t="1702" r="1100" b="1698"/>
              <a:stretch>
                <a:fillRect/>
              </a:stretch>
            </p:blipFill>
            <p:spPr>
              <a:xfrm>
                <a:off x="5218328" y="692132"/>
                <a:ext cx="1768873" cy="1186557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E73C1A4B-44B8-97FF-5499-CB85A758A509}"/>
                </a:ext>
              </a:extLst>
            </p:cNvPr>
            <p:cNvGrpSpPr/>
            <p:nvPr/>
          </p:nvGrpSpPr>
          <p:grpSpPr>
            <a:xfrm>
              <a:off x="4891197" y="5627283"/>
              <a:ext cx="2401691" cy="961713"/>
              <a:chOff x="4280762" y="5627283"/>
              <a:chExt cx="2401691" cy="961713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58C8EC6D-CE1A-99C3-AA0C-3AE126A2E272}"/>
                  </a:ext>
                </a:extLst>
              </p:cNvPr>
              <p:cNvGrpSpPr/>
              <p:nvPr/>
            </p:nvGrpSpPr>
            <p:grpSpPr>
              <a:xfrm>
                <a:off x="4280762" y="5627283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210" name="Graphic 209">
                  <a:extLst>
                    <a:ext uri="{FF2B5EF4-FFF2-40B4-BE49-F238E27FC236}">
                      <a16:creationId xmlns:a16="http://schemas.microsoft.com/office/drawing/2014/main" id="{205938A4-7F39-DE58-72CA-6428B9C972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26636C48-8261-F75B-6B0F-9EA72A653455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0D601C93-8839-24C2-C109-715177C1E092}"/>
                  </a:ext>
                </a:extLst>
              </p:cNvPr>
              <p:cNvGrpSpPr/>
              <p:nvPr/>
            </p:nvGrpSpPr>
            <p:grpSpPr>
              <a:xfrm>
                <a:off x="5853380" y="5627283"/>
                <a:ext cx="829073" cy="830946"/>
                <a:chOff x="-801428" y="1343921"/>
                <a:chExt cx="829073" cy="830946"/>
              </a:xfrm>
            </p:grpSpPr>
            <p:pic>
              <p:nvPicPr>
                <p:cNvPr id="208" name="Graphic 207">
                  <a:extLst>
                    <a:ext uri="{FF2B5EF4-FFF2-40B4-BE49-F238E27FC236}">
                      <a16:creationId xmlns:a16="http://schemas.microsoft.com/office/drawing/2014/main" id="{4AECE2A8-350E-E5BB-EA5A-44D0765DE1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3824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68F65EB1-CD50-5989-319C-4A7EC868D140}"/>
                    </a:ext>
                  </a:extLst>
                </p:cNvPr>
                <p:cNvSpPr txBox="1"/>
                <p:nvPr/>
              </p:nvSpPr>
              <p:spPr>
                <a:xfrm>
                  <a:off x="-801428" y="1928646"/>
                  <a:ext cx="82907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CHEMICAL</a:t>
                  </a:r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C2E99648-E8DC-20E2-2801-6363342DC747}"/>
                  </a:ext>
                </a:extLst>
              </p:cNvPr>
              <p:cNvGrpSpPr/>
              <p:nvPr/>
            </p:nvGrpSpPr>
            <p:grpSpPr>
              <a:xfrm>
                <a:off x="5077169" y="5627283"/>
                <a:ext cx="878767" cy="961713"/>
                <a:chOff x="-826837" y="199708"/>
                <a:chExt cx="878767" cy="961713"/>
              </a:xfrm>
            </p:grpSpPr>
            <p:pic>
              <p:nvPicPr>
                <p:cNvPr id="218" name="Graphic 217">
                  <a:extLst>
                    <a:ext uri="{FF2B5EF4-FFF2-40B4-BE49-F238E27FC236}">
                      <a16:creationId xmlns:a16="http://schemas.microsoft.com/office/drawing/2014/main" id="{B51905DD-969D-F887-EAD1-697343B873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BB91AEC8-1B79-41C6-22A0-0F082CA4B797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99517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28B26-641C-25A4-8BB7-EB2DDBA96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A337D3-0E6B-699E-B0A1-C8A63C368B39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6711B12F-F013-D30F-C011-C7715684141C}"/>
              </a:ext>
            </a:extLst>
          </p:cNvPr>
          <p:cNvSpPr/>
          <p:nvPr/>
        </p:nvSpPr>
        <p:spPr>
          <a:xfrm>
            <a:off x="2137735" y="-1264864"/>
            <a:ext cx="1958789" cy="1688611"/>
          </a:xfrm>
          <a:prstGeom prst="hexagon">
            <a:avLst/>
          </a:prstGeom>
          <a:solidFill>
            <a:srgbClr val="62BB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:a16="http://schemas.microsoft.com/office/drawing/2014/main" id="{240CF05F-B925-EC47-8134-D9164DD933AE}"/>
              </a:ext>
            </a:extLst>
          </p:cNvPr>
          <p:cNvSpPr txBox="1"/>
          <p:nvPr/>
        </p:nvSpPr>
        <p:spPr>
          <a:xfrm>
            <a:off x="2593588" y="57403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3CBE2F9-E9DF-576D-27B9-E661ED9FFD84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2D04B9E-B944-2E5F-82FD-2541426B18FA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D9C1356-96B2-73D4-FC94-09FB3DB43E68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55FE01E8-3252-7F3C-8959-F43FE4EB3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893D71A-A8B8-605E-7962-A73263490DDE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F035996-6BC1-A30E-5379-8BEAE29071BF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2CFB318E-E034-13BA-6AFA-A6696E46F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E292A0A-8EE0-8CE2-C04F-261E45D669E7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D3A6FBF-7AD4-F167-3455-1EA94FAA02D1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F05507BE-6631-B6D6-3D85-15F537AC4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C099E46-9D06-7829-3E05-D1A4C939D271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3714982-D770-7714-3E38-D04D14C76A26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1CE660F0-99E4-32D3-278E-214DF078E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E6FC9AF-24A5-1F66-957B-9AFFDDE4569D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BCB9E78-0A5A-274D-C272-3D9ECA0CDDD0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87F43EC5-07DF-9A15-4966-E68530F2E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3725B05-CA16-D77F-EE21-82F8611E43A5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0319384-3ABF-39D0-8AA5-3B3DE32944E8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A05995D1-4FFD-7EA7-8870-2FE17C884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B4438C4-A1ED-26D9-65BF-30F8F984598A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17569B9-30A0-EFDA-6BEF-ADFF4775959D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1E4E429E-9697-B85A-FC13-95AB56213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34A4196-8B68-C6E8-521B-81FC0034C609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E0222A8-47AF-A2FD-36D1-39961C106D30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930E4314-5F6E-4BDC-81B5-9DEE9E19A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4F688BD-776A-E2BA-C1EA-2C88CCAD4F44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F8A948B-1D1D-9980-214A-9807E27E0BF2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C2EC764A-55F1-9120-1084-7EB586F30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9C19D5B-209C-317C-6E40-97B257A33338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F78FCF77-7684-121D-6A51-65DBFDC8372E}"/>
              </a:ext>
            </a:extLst>
          </p:cNvPr>
          <p:cNvGrpSpPr/>
          <p:nvPr/>
        </p:nvGrpSpPr>
        <p:grpSpPr>
          <a:xfrm>
            <a:off x="154485" y="565410"/>
            <a:ext cx="3824311" cy="6034321"/>
            <a:chOff x="154485" y="565410"/>
            <a:chExt cx="3824311" cy="60343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A1DFAA-6032-D8AB-C65A-E880E07F92DA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CEMS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7CDA95-6555-1EF0-B552-2A41F3F7C46D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Continuous Emissions Monitoring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Measures and reports pollutants emissions from industrial sources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D709F7-C407-916E-52A7-7B47495F80B0}"/>
                </a:ext>
              </a:extLst>
            </p:cNvPr>
            <p:cNvSpPr txBox="1"/>
            <p:nvPr/>
          </p:nvSpPr>
          <p:spPr>
            <a:xfrm>
              <a:off x="418856" y="3820751"/>
              <a:ext cx="3221793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 Facilities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Cement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Waste Incineration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DC07595-1009-8EA7-6CA4-1991EBE28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464073" y="2278478"/>
              <a:ext cx="250199" cy="250199"/>
            </a:xfrm>
            <a:prstGeom prst="rect">
              <a:avLst/>
            </a:prstGeom>
          </p:spPr>
        </p:pic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DFA2E56F-8968-FDC4-2580-4554695B9D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4310" y="565410"/>
              <a:ext cx="1848252" cy="1440000"/>
              <a:chOff x="980471" y="565410"/>
              <a:chExt cx="2195746" cy="1710738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2BA67CD4-CF8C-B415-1186-EAAF216CF6DC}"/>
                  </a:ext>
                </a:extLst>
              </p:cNvPr>
              <p:cNvSpPr/>
              <p:nvPr/>
            </p:nvSpPr>
            <p:spPr>
              <a:xfrm>
                <a:off x="980471" y="565410"/>
                <a:ext cx="2195746" cy="1710738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5F73733B-5883-4CAA-8710-ADF36CFDD5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7963" y="628893"/>
                <a:ext cx="720763" cy="1583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DA3D699-128C-529F-C464-D75C217EAECB}"/>
                </a:ext>
              </a:extLst>
            </p:cNvPr>
            <p:cNvGrpSpPr/>
            <p:nvPr/>
          </p:nvGrpSpPr>
          <p:grpSpPr>
            <a:xfrm>
              <a:off x="154485" y="5627283"/>
              <a:ext cx="777449" cy="827908"/>
              <a:chOff x="-1508430" y="1343921"/>
              <a:chExt cx="777449" cy="827908"/>
            </a:xfrm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78115BC0-0887-6864-D8D4-4423B5132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39D4A4F7-E893-8A00-746F-D9373E7799C4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9757F258-3DEB-2C6C-DE24-3A6E991A1134}"/>
                </a:ext>
              </a:extLst>
            </p:cNvPr>
            <p:cNvGrpSpPr/>
            <p:nvPr/>
          </p:nvGrpSpPr>
          <p:grpSpPr>
            <a:xfrm>
              <a:off x="886734" y="5627283"/>
              <a:ext cx="829073" cy="972448"/>
              <a:chOff x="-1534236" y="2423592"/>
              <a:chExt cx="829073" cy="972448"/>
            </a:xfrm>
          </p:grpSpPr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35F82EF0-EB61-9BA5-63F6-51B87F8CF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-1402404" y="242359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48A5FD7-067C-2669-0474-6AC563F21FF9}"/>
                  </a:ext>
                </a:extLst>
              </p:cNvPr>
              <p:cNvSpPr txBox="1"/>
              <p:nvPr/>
            </p:nvSpPr>
            <p:spPr>
              <a:xfrm>
                <a:off x="-1534236" y="2995930"/>
                <a:ext cx="82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REFINING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UPGRADING</a:t>
                </a: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732EFAD6-6BB0-375F-A8E9-769B520DEEDC}"/>
                </a:ext>
              </a:extLst>
            </p:cNvPr>
            <p:cNvGrpSpPr/>
            <p:nvPr/>
          </p:nvGrpSpPr>
          <p:grpSpPr>
            <a:xfrm>
              <a:off x="1660470" y="5627283"/>
              <a:ext cx="878767" cy="961713"/>
              <a:chOff x="-826837" y="199708"/>
              <a:chExt cx="878767" cy="961713"/>
            </a:xfrm>
          </p:grpSpPr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6234DE5F-6C1E-EE43-B36C-31D32FBC4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681575" y="19970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8E43DD6-7CCC-47F7-258B-94D664F29590}"/>
                  </a:ext>
                </a:extLst>
              </p:cNvPr>
              <p:cNvSpPr txBox="1"/>
              <p:nvPr/>
            </p:nvSpPr>
            <p:spPr>
              <a:xfrm>
                <a:off x="-826837" y="761311"/>
                <a:ext cx="8787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POWER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GENERATION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80C55D7-FD9C-1D8F-B33D-761ECD12E109}"/>
                </a:ext>
              </a:extLst>
            </p:cNvPr>
            <p:cNvGrpSpPr/>
            <p:nvPr/>
          </p:nvGrpSpPr>
          <p:grpSpPr>
            <a:xfrm>
              <a:off x="2434418" y="5627283"/>
              <a:ext cx="829073" cy="830946"/>
              <a:chOff x="-801428" y="1343921"/>
              <a:chExt cx="829073" cy="830946"/>
            </a:xfrm>
          </p:grpSpPr>
          <p:pic>
            <p:nvPicPr>
              <p:cNvPr id="114" name="Graphic 113">
                <a:extLst>
                  <a:ext uri="{FF2B5EF4-FFF2-40B4-BE49-F238E27FC236}">
                    <a16:creationId xmlns:a16="http://schemas.microsoft.com/office/drawing/2014/main" id="{3BCF0904-555C-E442-3B20-6E9E88C7E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9ECA393-AC28-0ED6-10D7-D0C0BE9AF52C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A092828-6EDD-562F-B61A-FD7F48CF464F}"/>
                </a:ext>
              </a:extLst>
            </p:cNvPr>
            <p:cNvGrpSpPr/>
            <p:nvPr/>
          </p:nvGrpSpPr>
          <p:grpSpPr>
            <a:xfrm>
              <a:off x="3257124" y="5627283"/>
              <a:ext cx="721672" cy="972447"/>
              <a:chOff x="-737676" y="2423593"/>
              <a:chExt cx="721672" cy="972447"/>
            </a:xfrm>
          </p:grpSpPr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D973D84C-95BB-FAC1-54FD-7B845A449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-683466" y="2423593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F770705F-8D6A-899B-A823-0B30ED02B378}"/>
                  </a:ext>
                </a:extLst>
              </p:cNvPr>
              <p:cNvSpPr txBox="1"/>
              <p:nvPr/>
            </p:nvSpPr>
            <p:spPr>
              <a:xfrm>
                <a:off x="-737676" y="2995930"/>
                <a:ext cx="7216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METALS</a:t>
                </a:r>
              </a:p>
            </p:txBody>
          </p:sp>
        </p:grpSp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92FB6D1C-5C16-1F75-7807-7D5026D0AB81}"/>
              </a:ext>
            </a:extLst>
          </p:cNvPr>
          <p:cNvGrpSpPr/>
          <p:nvPr/>
        </p:nvGrpSpPr>
        <p:grpSpPr>
          <a:xfrm>
            <a:off x="4275372" y="565409"/>
            <a:ext cx="3670837" cy="6046392"/>
            <a:chOff x="4275372" y="565409"/>
            <a:chExt cx="3670837" cy="604639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03D71D-15FB-595D-877C-F491054C29E8}"/>
                </a:ext>
              </a:extLst>
            </p:cNvPr>
            <p:cNvSpPr txBox="1"/>
            <p:nvPr/>
          </p:nvSpPr>
          <p:spPr>
            <a:xfrm>
              <a:off x="4275372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Valve UPS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AAC91685-A22D-0B46-E4F7-35F0442B965B}"/>
                </a:ext>
              </a:extLst>
            </p:cNvPr>
            <p:cNvGrpSpPr/>
            <p:nvPr/>
          </p:nvGrpSpPr>
          <p:grpSpPr>
            <a:xfrm>
              <a:off x="4451302" y="565409"/>
              <a:ext cx="3318255" cy="6046392"/>
              <a:chOff x="4451302" y="565409"/>
              <a:chExt cx="3318255" cy="604639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148A5A-B872-C17B-BE2D-B4F8DE740E09}"/>
                  </a:ext>
                </a:extLst>
              </p:cNvPr>
              <p:cNvSpPr txBox="1"/>
              <p:nvPr/>
            </p:nvSpPr>
            <p:spPr>
              <a:xfrm>
                <a:off x="4451302" y="2629987"/>
                <a:ext cx="3318255" cy="723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Electric fail safe for Valves</a:t>
                </a:r>
              </a:p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Utilizes existing connections of a 24VDC electric actuator to charge the UPS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7FA453-EFA8-A741-B0B9-60BC6CACD2E0}"/>
                  </a:ext>
                </a:extLst>
              </p:cNvPr>
              <p:cNvSpPr txBox="1"/>
              <p:nvPr/>
            </p:nvSpPr>
            <p:spPr>
              <a:xfrm>
                <a:off x="4451302" y="3831129"/>
                <a:ext cx="3221793" cy="815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b="1" dirty="0">
                    <a:solidFill>
                      <a:srgbClr val="62BB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Applications</a:t>
                </a:r>
              </a:p>
              <a:p>
                <a:pPr algn="ctr"/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Wherever an electric fail-last </a:t>
                </a:r>
                <a:b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valve is required</a:t>
                </a:r>
              </a:p>
            </p:txBody>
          </p:sp>
          <p:grpSp>
            <p:nvGrpSpPr>
              <p:cNvPr id="1043" name="Group 1042">
                <a:extLst>
                  <a:ext uri="{FF2B5EF4-FFF2-40B4-BE49-F238E27FC236}">
                    <a16:creationId xmlns:a16="http://schemas.microsoft.com/office/drawing/2014/main" id="{AC72333B-AD76-22F1-60E5-58AD3C7F883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90772" y="565409"/>
                <a:ext cx="1848252" cy="1440000"/>
                <a:chOff x="4992494" y="565409"/>
                <a:chExt cx="2236592" cy="1742562"/>
              </a:xfrm>
            </p:grpSpPr>
            <p:sp>
              <p:nvSpPr>
                <p:cNvPr id="34" name="Rounded Rectangle 33">
                  <a:extLst>
                    <a:ext uri="{FF2B5EF4-FFF2-40B4-BE49-F238E27FC236}">
                      <a16:creationId xmlns:a16="http://schemas.microsoft.com/office/drawing/2014/main" id="{1CE0E2E2-D1E3-AB06-7B99-C1FC9703B5A9}"/>
                    </a:ext>
                  </a:extLst>
                </p:cNvPr>
                <p:cNvSpPr/>
                <p:nvPr/>
              </p:nvSpPr>
              <p:spPr>
                <a:xfrm>
                  <a:off x="4992494" y="565409"/>
                  <a:ext cx="2236592" cy="1742562"/>
                </a:xfrm>
                <a:prstGeom prst="roundRect">
                  <a:avLst>
                    <a:gd name="adj" fmla="val 7354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3063B76E-726B-75F8-3705-B7FAF8EA79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444642" y="700825"/>
                  <a:ext cx="1235112" cy="1439908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55702866-5D3B-7965-043A-124F4BA4E9C3}"/>
                  </a:ext>
                </a:extLst>
              </p:cNvPr>
              <p:cNvGrpSpPr/>
              <p:nvPr/>
            </p:nvGrpSpPr>
            <p:grpSpPr>
              <a:xfrm>
                <a:off x="6971458" y="5627283"/>
                <a:ext cx="681598" cy="965519"/>
                <a:chOff x="-2109236" y="195902"/>
                <a:chExt cx="681598" cy="965519"/>
              </a:xfrm>
            </p:grpSpPr>
            <p:pic>
              <p:nvPicPr>
                <p:cNvPr id="122" name="Graphic 121">
                  <a:extLst>
                    <a:ext uri="{FF2B5EF4-FFF2-40B4-BE49-F238E27FC236}">
                      <a16:creationId xmlns:a16="http://schemas.microsoft.com/office/drawing/2014/main" id="{26703ED0-77A0-C7D3-5A61-97F5B76AC2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38634" y="19590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E4E794E3-48E2-0FE2-B951-6AD3279919AF}"/>
                    </a:ext>
                  </a:extLst>
                </p:cNvPr>
                <p:cNvSpPr txBox="1"/>
                <p:nvPr/>
              </p:nvSpPr>
              <p:spPr>
                <a:xfrm>
                  <a:off x="-2109236" y="761311"/>
                  <a:ext cx="6815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LIFE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SCIENCES</a:t>
                  </a: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791CD9C1-A3F4-D21E-30A0-8996A6EC7DA2}"/>
                  </a:ext>
                </a:extLst>
              </p:cNvPr>
              <p:cNvGrpSpPr/>
              <p:nvPr/>
            </p:nvGrpSpPr>
            <p:grpSpPr>
              <a:xfrm>
                <a:off x="6165020" y="5615241"/>
                <a:ext cx="720130" cy="987807"/>
                <a:chOff x="-2147986" y="1329095"/>
                <a:chExt cx="720130" cy="987807"/>
              </a:xfrm>
            </p:grpSpPr>
            <p:pic>
              <p:nvPicPr>
                <p:cNvPr id="125" name="Graphic 124">
                  <a:extLst>
                    <a:ext uri="{FF2B5EF4-FFF2-40B4-BE49-F238E27FC236}">
                      <a16:creationId xmlns:a16="http://schemas.microsoft.com/office/drawing/2014/main" id="{3A0966B0-D943-57A4-5CCB-B72496EACF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66225" y="1329095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FDA5B69-A1BD-825C-FCD2-35B0A33863A6}"/>
                    </a:ext>
                  </a:extLst>
                </p:cNvPr>
                <p:cNvSpPr txBox="1"/>
                <p:nvPr/>
              </p:nvSpPr>
              <p:spPr>
                <a:xfrm>
                  <a:off x="-2147986" y="1916792"/>
                  <a:ext cx="72013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PULP &amp; PAPER</a:t>
                  </a: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19C503E4-20A4-1CE4-A2BF-716A7EA02FF5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1024" name="Graphic 1023">
                  <a:extLst>
                    <a:ext uri="{FF2B5EF4-FFF2-40B4-BE49-F238E27FC236}">
                      <a16:creationId xmlns:a16="http://schemas.microsoft.com/office/drawing/2014/main" id="{83E05CD2-0124-A407-31DD-EF34B519B5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5" name="TextBox 1024">
                  <a:extLst>
                    <a:ext uri="{FF2B5EF4-FFF2-40B4-BE49-F238E27FC236}">
                      <a16:creationId xmlns:a16="http://schemas.microsoft.com/office/drawing/2014/main" id="{5166DB1C-7525-9D91-0C61-604796CB257F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027" name="Group 1026">
                <a:extLst>
                  <a:ext uri="{FF2B5EF4-FFF2-40B4-BE49-F238E27FC236}">
                    <a16:creationId xmlns:a16="http://schemas.microsoft.com/office/drawing/2014/main" id="{BBB14E3C-7CFC-0B05-9BF3-32085B6100CA}"/>
                  </a:ext>
                </a:extLst>
              </p:cNvPr>
              <p:cNvGrpSpPr/>
              <p:nvPr/>
            </p:nvGrpSpPr>
            <p:grpSpPr>
              <a:xfrm>
                <a:off x="6380727" y="4733664"/>
                <a:ext cx="829073" cy="830946"/>
                <a:chOff x="-801428" y="1343921"/>
                <a:chExt cx="829073" cy="830946"/>
              </a:xfrm>
            </p:grpSpPr>
            <p:pic>
              <p:nvPicPr>
                <p:cNvPr id="1028" name="Graphic 1027">
                  <a:extLst>
                    <a:ext uri="{FF2B5EF4-FFF2-40B4-BE49-F238E27FC236}">
                      <a16:creationId xmlns:a16="http://schemas.microsoft.com/office/drawing/2014/main" id="{72909E65-7C53-A81B-F319-B968F86CC4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3824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7D235A6B-49C8-F0F5-FBA7-9C87808904C3}"/>
                    </a:ext>
                  </a:extLst>
                </p:cNvPr>
                <p:cNvSpPr txBox="1"/>
                <p:nvPr/>
              </p:nvSpPr>
              <p:spPr>
                <a:xfrm>
                  <a:off x="-801428" y="1928646"/>
                  <a:ext cx="82907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CHEMICAL</a:t>
                  </a:r>
                </a:p>
              </p:txBody>
            </p:sp>
          </p:grpSp>
          <p:grpSp>
            <p:nvGrpSpPr>
              <p:cNvPr id="1030" name="Group 1029">
                <a:extLst>
                  <a:ext uri="{FF2B5EF4-FFF2-40B4-BE49-F238E27FC236}">
                    <a16:creationId xmlns:a16="http://schemas.microsoft.com/office/drawing/2014/main" id="{D880B7B7-6D96-111D-6F78-B36709F69C8E}"/>
                  </a:ext>
                </a:extLst>
              </p:cNvPr>
              <p:cNvGrpSpPr/>
              <p:nvPr/>
            </p:nvGrpSpPr>
            <p:grpSpPr>
              <a:xfrm>
                <a:off x="4941195" y="4736691"/>
                <a:ext cx="739305" cy="817853"/>
                <a:chOff x="-2159334" y="2424298"/>
                <a:chExt cx="739305" cy="817853"/>
              </a:xfrm>
            </p:grpSpPr>
            <p:pic>
              <p:nvPicPr>
                <p:cNvPr id="1031" name="Graphic 1030">
                  <a:extLst>
                    <a:ext uri="{FF2B5EF4-FFF2-40B4-BE49-F238E27FC236}">
                      <a16:creationId xmlns:a16="http://schemas.microsoft.com/office/drawing/2014/main" id="{EAD31D93-4F19-6FBB-326C-374E412A1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66225" y="242429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32" name="TextBox 1031">
                  <a:extLst>
                    <a:ext uri="{FF2B5EF4-FFF2-40B4-BE49-F238E27FC236}">
                      <a16:creationId xmlns:a16="http://schemas.microsoft.com/office/drawing/2014/main" id="{AE615E6D-3BEF-333A-9429-2927CE795718}"/>
                    </a:ext>
                  </a:extLst>
                </p:cNvPr>
                <p:cNvSpPr txBox="1"/>
                <p:nvPr/>
              </p:nvSpPr>
              <p:spPr>
                <a:xfrm>
                  <a:off x="-2159334" y="2995930"/>
                  <a:ext cx="73930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SANDS</a:t>
                  </a:r>
                </a:p>
              </p:txBody>
            </p: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0B799253-77D7-9EFD-BADB-9B14B9A348A3}"/>
                  </a:ext>
                </a:extLst>
              </p:cNvPr>
              <p:cNvGrpSpPr/>
              <p:nvPr/>
            </p:nvGrpSpPr>
            <p:grpSpPr>
              <a:xfrm>
                <a:off x="4452891" y="5639353"/>
                <a:ext cx="829073" cy="972448"/>
                <a:chOff x="-1534236" y="2423592"/>
                <a:chExt cx="829073" cy="972448"/>
              </a:xfrm>
            </p:grpSpPr>
            <p:pic>
              <p:nvPicPr>
                <p:cNvPr id="1034" name="Graphic 1033">
                  <a:extLst>
                    <a:ext uri="{FF2B5EF4-FFF2-40B4-BE49-F238E27FC236}">
                      <a16:creationId xmlns:a16="http://schemas.microsoft.com/office/drawing/2014/main" id="{8CD5B972-B2C0-7E35-A1B1-CC486ED840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4" y="242359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35" name="TextBox 1034">
                  <a:extLst>
                    <a:ext uri="{FF2B5EF4-FFF2-40B4-BE49-F238E27FC236}">
                      <a16:creationId xmlns:a16="http://schemas.microsoft.com/office/drawing/2014/main" id="{D13711DA-494D-DFE4-3EB8-433D8E7FFEE0}"/>
                    </a:ext>
                  </a:extLst>
                </p:cNvPr>
                <p:cNvSpPr txBox="1"/>
                <p:nvPr/>
              </p:nvSpPr>
              <p:spPr>
                <a:xfrm>
                  <a:off x="-1534236" y="2995930"/>
                  <a:ext cx="8290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REFINING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UPGRADING</a:t>
                  </a:r>
                </a:p>
              </p:txBody>
            </p: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578FB3A1-AB0E-668E-4CA2-405E585330CC}"/>
                  </a:ext>
                </a:extLst>
              </p:cNvPr>
              <p:cNvGrpSpPr/>
              <p:nvPr/>
            </p:nvGrpSpPr>
            <p:grpSpPr>
              <a:xfrm>
                <a:off x="5402836" y="5623186"/>
                <a:ext cx="721672" cy="972447"/>
                <a:chOff x="-737676" y="2423593"/>
                <a:chExt cx="721672" cy="972447"/>
              </a:xfrm>
            </p:grpSpPr>
            <p:pic>
              <p:nvPicPr>
                <p:cNvPr id="1037" name="Graphic 1036">
                  <a:extLst>
                    <a:ext uri="{FF2B5EF4-FFF2-40B4-BE49-F238E27FC236}">
                      <a16:creationId xmlns:a16="http://schemas.microsoft.com/office/drawing/2014/main" id="{420EC11F-D622-5709-80BF-DBC9F672CD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3466" y="2423593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38" name="TextBox 1037">
                  <a:extLst>
                    <a:ext uri="{FF2B5EF4-FFF2-40B4-BE49-F238E27FC236}">
                      <a16:creationId xmlns:a16="http://schemas.microsoft.com/office/drawing/2014/main" id="{4AD238A5-006F-A69C-1874-76354DE42610}"/>
                    </a:ext>
                  </a:extLst>
                </p:cNvPr>
                <p:cNvSpPr txBox="1"/>
                <p:nvPr/>
              </p:nvSpPr>
              <p:spPr>
                <a:xfrm>
                  <a:off x="-737676" y="2995930"/>
                  <a:ext cx="72167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MINING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METALS</a:t>
                  </a:r>
                </a:p>
              </p:txBody>
            </p:sp>
          </p:grpSp>
          <p:pic>
            <p:nvPicPr>
              <p:cNvPr id="1039" name="Picture 1038">
                <a:extLst>
                  <a:ext uri="{FF2B5EF4-FFF2-40B4-BE49-F238E27FC236}">
                    <a16:creationId xmlns:a16="http://schemas.microsoft.com/office/drawing/2014/main" id="{96F37A40-6AA0-8561-83C7-5B185ACCF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37350" y="2269461"/>
                <a:ext cx="250199" cy="250199"/>
              </a:xfrm>
              <a:prstGeom prst="rect">
                <a:avLst/>
              </a:prstGeom>
            </p:spPr>
          </p:pic>
        </p:grp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7ED319CF-E32E-F476-13A0-F6165CE7C4F5}"/>
              </a:ext>
            </a:extLst>
          </p:cNvPr>
          <p:cNvGrpSpPr/>
          <p:nvPr/>
        </p:nvGrpSpPr>
        <p:grpSpPr>
          <a:xfrm>
            <a:off x="8207623" y="579685"/>
            <a:ext cx="3956172" cy="6023363"/>
            <a:chOff x="8207623" y="579685"/>
            <a:chExt cx="3956172" cy="6023363"/>
          </a:xfrm>
        </p:grpSpPr>
        <p:grpSp>
          <p:nvGrpSpPr>
            <p:cNvPr id="1057" name="Group 1056">
              <a:extLst>
                <a:ext uri="{FF2B5EF4-FFF2-40B4-BE49-F238E27FC236}">
                  <a16:creationId xmlns:a16="http://schemas.microsoft.com/office/drawing/2014/main" id="{0EBB6E67-E7DB-073C-24E8-B1D3D03399B9}"/>
                </a:ext>
              </a:extLst>
            </p:cNvPr>
            <p:cNvGrpSpPr/>
            <p:nvPr/>
          </p:nvGrpSpPr>
          <p:grpSpPr>
            <a:xfrm>
              <a:off x="8207623" y="5620441"/>
              <a:ext cx="739305" cy="817853"/>
              <a:chOff x="-2159334" y="2424298"/>
              <a:chExt cx="739305" cy="817853"/>
            </a:xfrm>
          </p:grpSpPr>
          <p:pic>
            <p:nvPicPr>
              <p:cNvPr id="1058" name="Graphic 1057">
                <a:extLst>
                  <a:ext uri="{FF2B5EF4-FFF2-40B4-BE49-F238E27FC236}">
                    <a16:creationId xmlns:a16="http://schemas.microsoft.com/office/drawing/2014/main" id="{56632866-2559-23AC-E26C-03AE2DDA7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-2066225" y="242429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73084889-C2F5-4B3B-B5E8-2F5E6B152B5B}"/>
                  </a:ext>
                </a:extLst>
              </p:cNvPr>
              <p:cNvSpPr txBox="1"/>
              <p:nvPr/>
            </p:nvSpPr>
            <p:spPr>
              <a:xfrm>
                <a:off x="-2159334" y="2995930"/>
                <a:ext cx="73930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SANDS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F2D958C-1D6D-DB76-7120-16F2937A1660}"/>
                </a:ext>
              </a:extLst>
            </p:cNvPr>
            <p:cNvSpPr txBox="1"/>
            <p:nvPr/>
          </p:nvSpPr>
          <p:spPr>
            <a:xfrm>
              <a:off x="8300986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Winterization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E3C4660-76D7-ADB8-18D6-02DE6344C3F9}"/>
                </a:ext>
              </a:extLst>
            </p:cNvPr>
            <p:cNvSpPr txBox="1"/>
            <p:nvPr/>
          </p:nvSpPr>
          <p:spPr>
            <a:xfrm>
              <a:off x="8477277" y="2629987"/>
              <a:ext cx="331825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Winterizing to prevent the effects of low ambient temperatures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Rated for hazardous areas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Heated to maintain an internal temperature of 10 deg C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88AC37E-9BD8-CF20-0DAA-3E5A7F319B97}"/>
                </a:ext>
              </a:extLst>
            </p:cNvPr>
            <p:cNvSpPr txBox="1"/>
            <p:nvPr/>
          </p:nvSpPr>
          <p:spPr>
            <a:xfrm>
              <a:off x="8436020" y="3831129"/>
              <a:ext cx="3400768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 Facilities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Natural Gas Gathering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986D00C2-F8EE-8B06-5B6A-B6A3DB378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902774" y="2259898"/>
              <a:ext cx="250199" cy="250199"/>
            </a:xfrm>
            <a:prstGeom prst="rect">
              <a:avLst/>
            </a:prstGeom>
          </p:spPr>
        </p:pic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C941B873-98D4-A966-E2F7-4EEDD9E8B4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12278" y="579685"/>
              <a:ext cx="1848251" cy="1440000"/>
              <a:chOff x="9012605" y="579685"/>
              <a:chExt cx="2247598" cy="1751137"/>
            </a:xfrm>
          </p:grpSpPr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8CA594EC-1292-D6DE-8101-537B2904B346}"/>
                  </a:ext>
                </a:extLst>
              </p:cNvPr>
              <p:cNvSpPr/>
              <p:nvPr/>
            </p:nvSpPr>
            <p:spPr>
              <a:xfrm>
                <a:off x="9012605" y="579685"/>
                <a:ext cx="2247598" cy="1751137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1" name="Picture 1040">
                <a:extLst>
                  <a:ext uri="{FF2B5EF4-FFF2-40B4-BE49-F238E27FC236}">
                    <a16:creationId xmlns:a16="http://schemas.microsoft.com/office/drawing/2014/main" id="{AF06328F-2476-B6CF-F144-518EF69B5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320719" y="697966"/>
                <a:ext cx="1631370" cy="1514574"/>
              </a:xfrm>
              <a:prstGeom prst="rect">
                <a:avLst/>
              </a:prstGeom>
            </p:spPr>
          </p:pic>
        </p:grpSp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F36C7F35-2B97-1297-1E38-622C72A3B1E6}"/>
                </a:ext>
              </a:extLst>
            </p:cNvPr>
            <p:cNvGrpSpPr/>
            <p:nvPr/>
          </p:nvGrpSpPr>
          <p:grpSpPr>
            <a:xfrm>
              <a:off x="10095764" y="5615241"/>
              <a:ext cx="720130" cy="987807"/>
              <a:chOff x="-2147986" y="1329095"/>
              <a:chExt cx="720130" cy="987807"/>
            </a:xfrm>
          </p:grpSpPr>
          <p:pic>
            <p:nvPicPr>
              <p:cNvPr id="1049" name="Graphic 1048">
                <a:extLst>
                  <a:ext uri="{FF2B5EF4-FFF2-40B4-BE49-F238E27FC236}">
                    <a16:creationId xmlns:a16="http://schemas.microsoft.com/office/drawing/2014/main" id="{2FB869F0-8922-C8F4-B5FF-7B36CFEC2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2066225" y="1329095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0" name="TextBox 1049">
                <a:extLst>
                  <a:ext uri="{FF2B5EF4-FFF2-40B4-BE49-F238E27FC236}">
                    <a16:creationId xmlns:a16="http://schemas.microsoft.com/office/drawing/2014/main" id="{F3B00061-316E-110E-1417-4922ACB8EB9E}"/>
                  </a:ext>
                </a:extLst>
              </p:cNvPr>
              <p:cNvSpPr txBox="1"/>
              <p:nvPr/>
            </p:nvSpPr>
            <p:spPr>
              <a:xfrm>
                <a:off x="-2147986" y="1916792"/>
                <a:ext cx="7201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PULP &amp; PAPER</a:t>
                </a:r>
              </a:p>
            </p:txBody>
          </p:sp>
        </p:grpSp>
        <p:grpSp>
          <p:nvGrpSpPr>
            <p:cNvPr id="1051" name="Group 1050">
              <a:extLst>
                <a:ext uri="{FF2B5EF4-FFF2-40B4-BE49-F238E27FC236}">
                  <a16:creationId xmlns:a16="http://schemas.microsoft.com/office/drawing/2014/main" id="{077E02ED-13C1-851F-777F-7774273AAA2D}"/>
                </a:ext>
              </a:extLst>
            </p:cNvPr>
            <p:cNvGrpSpPr/>
            <p:nvPr/>
          </p:nvGrpSpPr>
          <p:grpSpPr>
            <a:xfrm>
              <a:off x="8824332" y="5614351"/>
              <a:ext cx="777449" cy="827908"/>
              <a:chOff x="-1508430" y="1343921"/>
              <a:chExt cx="777449" cy="827908"/>
            </a:xfrm>
          </p:grpSpPr>
          <p:pic>
            <p:nvPicPr>
              <p:cNvPr id="1052" name="Graphic 1051">
                <a:extLst>
                  <a:ext uri="{FF2B5EF4-FFF2-40B4-BE49-F238E27FC236}">
                    <a16:creationId xmlns:a16="http://schemas.microsoft.com/office/drawing/2014/main" id="{0D57F20D-80A4-0B48-B9D7-97F7C89DB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3" name="TextBox 1052">
                <a:extLst>
                  <a:ext uri="{FF2B5EF4-FFF2-40B4-BE49-F238E27FC236}">
                    <a16:creationId xmlns:a16="http://schemas.microsoft.com/office/drawing/2014/main" id="{20C68CB7-79CB-5AB2-95BC-98EA33DE1EC9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B8FDE792-5AFD-6C9D-5891-9C2B04FE6393}"/>
                </a:ext>
              </a:extLst>
            </p:cNvPr>
            <p:cNvGrpSpPr/>
            <p:nvPr/>
          </p:nvGrpSpPr>
          <p:grpSpPr>
            <a:xfrm>
              <a:off x="10667316" y="5611313"/>
              <a:ext cx="829073" cy="830946"/>
              <a:chOff x="-801428" y="1343921"/>
              <a:chExt cx="829073" cy="830946"/>
            </a:xfrm>
          </p:grpSpPr>
          <p:pic>
            <p:nvPicPr>
              <p:cNvPr id="1055" name="Graphic 1054">
                <a:extLst>
                  <a:ext uri="{FF2B5EF4-FFF2-40B4-BE49-F238E27FC236}">
                    <a16:creationId xmlns:a16="http://schemas.microsoft.com/office/drawing/2014/main" id="{ED33CD3D-54E4-1550-59E3-BBF9D7FB7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6" name="TextBox 1055">
                <a:extLst>
                  <a:ext uri="{FF2B5EF4-FFF2-40B4-BE49-F238E27FC236}">
                    <a16:creationId xmlns:a16="http://schemas.microsoft.com/office/drawing/2014/main" id="{A83402E6-3544-2DBC-4290-8805E77D35E6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884AD0EA-5335-8820-3C4A-E3570978C034}"/>
                </a:ext>
              </a:extLst>
            </p:cNvPr>
            <p:cNvGrpSpPr/>
            <p:nvPr/>
          </p:nvGrpSpPr>
          <p:grpSpPr>
            <a:xfrm>
              <a:off x="9421865" y="5615241"/>
              <a:ext cx="829073" cy="972448"/>
              <a:chOff x="-1534236" y="2423592"/>
              <a:chExt cx="829073" cy="972448"/>
            </a:xfrm>
          </p:grpSpPr>
          <p:pic>
            <p:nvPicPr>
              <p:cNvPr id="1061" name="Graphic 1060">
                <a:extLst>
                  <a:ext uri="{FF2B5EF4-FFF2-40B4-BE49-F238E27FC236}">
                    <a16:creationId xmlns:a16="http://schemas.microsoft.com/office/drawing/2014/main" id="{601D8B49-4CF3-4F59-3151-3BD90224E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-1402404" y="242359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B0AAA75C-279D-DF56-F1E3-FB31A0DF161A}"/>
                  </a:ext>
                </a:extLst>
              </p:cNvPr>
              <p:cNvSpPr txBox="1"/>
              <p:nvPr/>
            </p:nvSpPr>
            <p:spPr>
              <a:xfrm>
                <a:off x="-1534236" y="2995930"/>
                <a:ext cx="82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REFINING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UPGRADING</a:t>
                </a:r>
              </a:p>
            </p:txBody>
          </p:sp>
        </p:grpSp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A732927C-7BA7-07FC-E8EE-C281627C9E18}"/>
                </a:ext>
              </a:extLst>
            </p:cNvPr>
            <p:cNvGrpSpPr/>
            <p:nvPr/>
          </p:nvGrpSpPr>
          <p:grpSpPr>
            <a:xfrm>
              <a:off x="11285028" y="5618253"/>
              <a:ext cx="878767" cy="961713"/>
              <a:chOff x="-826837" y="199708"/>
              <a:chExt cx="878767" cy="961713"/>
            </a:xfrm>
          </p:grpSpPr>
          <p:pic>
            <p:nvPicPr>
              <p:cNvPr id="1067" name="Graphic 1066">
                <a:extLst>
                  <a:ext uri="{FF2B5EF4-FFF2-40B4-BE49-F238E27FC236}">
                    <a16:creationId xmlns:a16="http://schemas.microsoft.com/office/drawing/2014/main" id="{9A0E6AA8-25F5-8185-87C8-E55FB1E3C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681575" y="19970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8" name="TextBox 1067">
                <a:extLst>
                  <a:ext uri="{FF2B5EF4-FFF2-40B4-BE49-F238E27FC236}">
                    <a16:creationId xmlns:a16="http://schemas.microsoft.com/office/drawing/2014/main" id="{78336F02-2A02-FDBE-B16D-E41C4B088E6F}"/>
                  </a:ext>
                </a:extLst>
              </p:cNvPr>
              <p:cNvSpPr txBox="1"/>
              <p:nvPr/>
            </p:nvSpPr>
            <p:spPr>
              <a:xfrm>
                <a:off x="-826837" y="761311"/>
                <a:ext cx="8787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POWER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GENERATION</a:t>
                </a:r>
              </a:p>
            </p:txBody>
          </p:sp>
        </p:grp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0A9EA0A6-27D3-FB08-F67C-C8C83384EF7F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9"/>
              <a:extLst>
                <a:ext uri="{FF2B5EF4-FFF2-40B4-BE49-F238E27FC236}">
                  <a16:creationId xmlns:a16="http://schemas.microsoft.com/office/drawing/2014/main" id="{5D7C04FE-EC43-A8AD-1821-F328AA394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B02E38AF-BBEE-C23A-9341-EE4B04B12F9E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82" name="Picture 1081">
            <a:hlinkClick r:id="rId31" action="ppaction://hlinksldjump"/>
            <a:extLst>
              <a:ext uri="{FF2B5EF4-FFF2-40B4-BE49-F238E27FC236}">
                <a16:creationId xmlns:a16="http://schemas.microsoft.com/office/drawing/2014/main" id="{86417995-D4A8-A08F-0383-68B43F51BC6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45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F1DB2-18BC-1616-6238-3C855612A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14F63A-C61F-4CCB-AB9D-26874D6D0F6F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8F2B019F-54E2-48DF-01F6-CE00A3687CC5}"/>
              </a:ext>
            </a:extLst>
          </p:cNvPr>
          <p:cNvSpPr/>
          <p:nvPr/>
        </p:nvSpPr>
        <p:spPr>
          <a:xfrm>
            <a:off x="2137735" y="-1264864"/>
            <a:ext cx="1958789" cy="1688611"/>
          </a:xfrm>
          <a:prstGeom prst="hexagon">
            <a:avLst/>
          </a:prstGeom>
          <a:solidFill>
            <a:srgbClr val="62BB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3" action="ppaction://hlinksldjump"/>
            <a:extLst>
              <a:ext uri="{FF2B5EF4-FFF2-40B4-BE49-F238E27FC236}">
                <a16:creationId xmlns:a16="http://schemas.microsoft.com/office/drawing/2014/main" id="{6C8AD71C-A70E-3B92-2769-1A0261AA9D74}"/>
              </a:ext>
            </a:extLst>
          </p:cNvPr>
          <p:cNvSpPr txBox="1"/>
          <p:nvPr/>
        </p:nvSpPr>
        <p:spPr>
          <a:xfrm>
            <a:off x="2593588" y="57403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2A2B3E5-C60C-D1A6-DD44-35384700575B}"/>
              </a:ext>
            </a:extLst>
          </p:cNvPr>
          <p:cNvCxnSpPr>
            <a:cxnSpLocks/>
          </p:cNvCxnSpPr>
          <p:nvPr/>
        </p:nvCxnSpPr>
        <p:spPr>
          <a:xfrm>
            <a:off x="6101006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3F4678E-24CC-9FEF-0CA3-FF72F2D38BE4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3AC20FD4-3996-A577-E596-7EFA34C1F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5E3489A-4F42-7DD6-0E9F-F1066C9AC041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56C3152-99D3-6D03-816D-E3F5BF332DFA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2EC94684-324B-E144-0322-54604CD88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A62156E-BA6F-665F-C556-B34525E7D79D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FFF272D-A8E7-3DEA-BAFA-B2CB49FE52BD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201DBA3F-7AE1-3265-7716-7A49E211C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1016C89-9725-FA24-E946-8D2F4845B378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F85557C-ABAB-6EA0-53D9-34E83C679A55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C2D55E03-F1C7-1C4F-49BF-B20AEC48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0E7B5CE-28BA-C031-0550-7B700EF93AF7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81018A0-58F1-F9AD-2284-7EDF4F49C674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53499B05-A672-D70C-143D-5C887473F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C536EA7-D752-28CA-314D-AF245CDF446D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773E956-5B9C-2F23-58E3-17B81E90206E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CF05599F-489F-A634-520B-ADC2C471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4451798-1019-8288-6C17-87536E17B663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FAC5A6E-CF08-5FEE-C9AD-CE3988DB62DE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679976F6-B311-CA05-D763-FB3E3ADA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C482D28-D0D2-7077-B271-99A22E49221F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A30264C-A51D-89C1-4C80-ED4E8FD877B4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6CC66C6D-6F64-23F8-D721-80A27189E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69DC47A-02E9-1BDF-8706-9A5E42EBF14D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3D1E520-6523-4807-9A2D-DE70B72F1803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3A01F5FB-5B14-6F0F-47EA-D38BCC59D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EB43707-7359-3FE6-204B-6001724C43A1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556D0839-5EF8-9782-E5B4-ADA1D3A8E874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2"/>
              <a:extLst>
                <a:ext uri="{FF2B5EF4-FFF2-40B4-BE49-F238E27FC236}">
                  <a16:creationId xmlns:a16="http://schemas.microsoft.com/office/drawing/2014/main" id="{E6791D5A-72FC-D805-31AC-5F66918D8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CD99C870-F767-BD19-7916-886482393C67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8C84B9-286A-14C3-ED24-EFFCF77823E8}"/>
              </a:ext>
            </a:extLst>
          </p:cNvPr>
          <p:cNvGrpSpPr/>
          <p:nvPr/>
        </p:nvGrpSpPr>
        <p:grpSpPr>
          <a:xfrm>
            <a:off x="1467205" y="565410"/>
            <a:ext cx="4000362" cy="5889781"/>
            <a:chOff x="1467205" y="565410"/>
            <a:chExt cx="4000362" cy="58897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E362A0-390A-CFB6-D5F4-5A52674E88FC}"/>
                </a:ext>
              </a:extLst>
            </p:cNvPr>
            <p:cNvSpPr txBox="1"/>
            <p:nvPr/>
          </p:nvSpPr>
          <p:spPr>
            <a:xfrm>
              <a:off x="1632328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SpartanPRO</a:t>
              </a: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Surge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379CE1-B753-C461-A452-E270B538A9DF}"/>
                </a:ext>
              </a:extLst>
            </p:cNvPr>
            <p:cNvSpPr txBox="1"/>
            <p:nvPr/>
          </p:nvSpPr>
          <p:spPr>
            <a:xfrm>
              <a:off x="1467205" y="2619609"/>
              <a:ext cx="4000362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Highly accurate pressure control panel designed for the control of pipeline surge valves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 operating costs by reducing nitrogen consumption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6AA968-9782-A023-35CE-27A4D9B03976}"/>
                </a:ext>
              </a:extLst>
            </p:cNvPr>
            <p:cNvSpPr txBox="1"/>
            <p:nvPr/>
          </p:nvSpPr>
          <p:spPr>
            <a:xfrm>
              <a:off x="1808258" y="3820751"/>
              <a:ext cx="3221793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Pipelines 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 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Terminals 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Marine Loading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Tank Farms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0A9A980-8953-B377-3C4B-70110BADD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548147" y="2278478"/>
              <a:ext cx="250199" cy="250199"/>
            </a:xfrm>
            <a:prstGeom prst="rect">
              <a:avLst/>
            </a:prstGeom>
          </p:spPr>
        </p:pic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AB94FEF-DC6C-8598-86F6-4ED683CFCB76}"/>
                </a:ext>
              </a:extLst>
            </p:cNvPr>
            <p:cNvGrpSpPr/>
            <p:nvPr/>
          </p:nvGrpSpPr>
          <p:grpSpPr>
            <a:xfrm>
              <a:off x="3032686" y="5627283"/>
              <a:ext cx="777449" cy="827908"/>
              <a:chOff x="-1508430" y="1343921"/>
              <a:chExt cx="777449" cy="827908"/>
            </a:xfrm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E8DC1C56-D0B5-31E2-BA10-D3D54830C5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E34AB12D-0215-AF0D-ABCB-3188B98F1CC2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FCD002-D037-7F47-3EB3-C22365136DEF}"/>
                </a:ext>
              </a:extLst>
            </p:cNvPr>
            <p:cNvGrpSpPr/>
            <p:nvPr/>
          </p:nvGrpSpPr>
          <p:grpSpPr>
            <a:xfrm>
              <a:off x="2553712" y="565410"/>
              <a:ext cx="1848252" cy="1440000"/>
              <a:chOff x="2553712" y="565410"/>
              <a:chExt cx="1848252" cy="1440000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EE43E93A-6065-C6B4-17F9-A28A3F36361A}"/>
                  </a:ext>
                </a:extLst>
              </p:cNvPr>
              <p:cNvSpPr/>
              <p:nvPr/>
            </p:nvSpPr>
            <p:spPr>
              <a:xfrm>
                <a:off x="2553712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hlinkClick r:id="rId24"/>
                <a:extLst>
                  <a:ext uri="{FF2B5EF4-FFF2-40B4-BE49-F238E27FC236}">
                    <a16:creationId xmlns:a16="http://schemas.microsoft.com/office/drawing/2014/main" id="{47456EA8-52CE-D506-E57B-036FC48BA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789926" y="679088"/>
                <a:ext cx="1375824" cy="1212644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0C381E-976C-BAEF-1F90-7C030D156932}"/>
              </a:ext>
            </a:extLst>
          </p:cNvPr>
          <p:cNvGrpSpPr/>
          <p:nvPr/>
        </p:nvGrpSpPr>
        <p:grpSpPr>
          <a:xfrm>
            <a:off x="6917124" y="565409"/>
            <a:ext cx="3673989" cy="5901852"/>
            <a:chOff x="6917124" y="565409"/>
            <a:chExt cx="3673989" cy="590185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278961-7819-A994-B5B2-2C91A5DF77DD}"/>
                </a:ext>
              </a:extLst>
            </p:cNvPr>
            <p:cNvSpPr txBox="1"/>
            <p:nvPr/>
          </p:nvSpPr>
          <p:spPr>
            <a:xfrm>
              <a:off x="6917124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SpartanPRO Multi-Viscosity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DF0F9B-1392-C83A-AD16-D7E4F9A1FB1C}"/>
                </a:ext>
              </a:extLst>
            </p:cNvPr>
            <p:cNvSpPr txBox="1"/>
            <p:nvPr/>
          </p:nvSpPr>
          <p:spPr>
            <a:xfrm>
              <a:off x="7093054" y="2629987"/>
              <a:ext cx="331825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7CDCD1-964F-A872-179B-FA6A2C559CCE}"/>
                </a:ext>
              </a:extLst>
            </p:cNvPr>
            <p:cNvSpPr txBox="1"/>
            <p:nvPr/>
          </p:nvSpPr>
          <p:spPr>
            <a:xfrm>
              <a:off x="7093054" y="3831129"/>
              <a:ext cx="3221793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79C6727E-AA54-E280-2600-C8E8CD2ADDFA}"/>
                </a:ext>
              </a:extLst>
            </p:cNvPr>
            <p:cNvGrpSpPr/>
            <p:nvPr/>
          </p:nvGrpSpPr>
          <p:grpSpPr>
            <a:xfrm>
              <a:off x="8346230" y="5639353"/>
              <a:ext cx="777449" cy="827908"/>
              <a:chOff x="-1508430" y="1343921"/>
              <a:chExt cx="777449" cy="827908"/>
            </a:xfrm>
          </p:grpSpPr>
          <p:pic>
            <p:nvPicPr>
              <p:cNvPr id="1024" name="Graphic 1023">
                <a:extLst>
                  <a:ext uri="{FF2B5EF4-FFF2-40B4-BE49-F238E27FC236}">
                    <a16:creationId xmlns:a16="http://schemas.microsoft.com/office/drawing/2014/main" id="{8DB1D543-AE76-0D3F-D32E-A027103B41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96945839-4830-887F-7049-0AB91A48D23F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08FEB238-847C-3FE6-FD81-C13DCAA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0340914" y="2269461"/>
              <a:ext cx="250199" cy="25019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4B2BE84-D101-1215-CF99-4EC0A6714675}"/>
                </a:ext>
              </a:extLst>
            </p:cNvPr>
            <p:cNvGrpSpPr/>
            <p:nvPr/>
          </p:nvGrpSpPr>
          <p:grpSpPr>
            <a:xfrm>
              <a:off x="7832524" y="565409"/>
              <a:ext cx="1848252" cy="1440000"/>
              <a:chOff x="7832524" y="565409"/>
              <a:chExt cx="1848252" cy="1440000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FD1BBA5F-2A7F-274D-6E9F-A3E4DDE1673B}"/>
                  </a:ext>
                </a:extLst>
              </p:cNvPr>
              <p:cNvSpPr/>
              <p:nvPr/>
            </p:nvSpPr>
            <p:spPr>
              <a:xfrm>
                <a:off x="7832524" y="565409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22" name="Picture 2" descr="Optimize Viscosity, Minimize Costs.">
                <a:extLst>
                  <a:ext uri="{FF2B5EF4-FFF2-40B4-BE49-F238E27FC236}">
                    <a16:creationId xmlns:a16="http://schemas.microsoft.com/office/drawing/2014/main" id="{C6E3EA3A-1E46-95F9-C785-709BC3ED13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8524" y="744700"/>
                <a:ext cx="1716252" cy="1081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hlinkClick r:id="rId29" action="ppaction://hlinksldjump"/>
            <a:extLst>
              <a:ext uri="{FF2B5EF4-FFF2-40B4-BE49-F238E27FC236}">
                <a16:creationId xmlns:a16="http://schemas.microsoft.com/office/drawing/2014/main" id="{5E9654F3-9B8D-FFC8-CD2B-C90DAF12EA5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7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A7205-533E-DF74-BE78-B2E326828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9A7B71-B1A7-CE10-6379-35140C286C84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D508E6E-F7BF-C34D-700F-4C41A35EA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594" y="5978834"/>
            <a:ext cx="1643576" cy="595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F4514E-465D-418E-1D28-9C5D47EF5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896" y="2997896"/>
            <a:ext cx="12409731" cy="15163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1467C9-C415-8CAF-7115-E9033CA498B1}"/>
              </a:ext>
            </a:extLst>
          </p:cNvPr>
          <p:cNvSpPr txBox="1"/>
          <p:nvPr/>
        </p:nvSpPr>
        <p:spPr>
          <a:xfrm>
            <a:off x="784436" y="330977"/>
            <a:ext cx="558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2BB46"/>
                </a:solidFill>
                <a:latin typeface="Arial Black" panose="020B0604020202020204" pitchFamily="34" charset="0"/>
                <a:ea typeface="Roboto Black" panose="02000000000000000000" pitchFamily="2" charset="0"/>
                <a:cs typeface="Arial Black" panose="020B0604020202020204" pitchFamily="34" charset="0"/>
              </a:rPr>
              <a:t>Midstream Solutions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BFF978-C51A-F085-76E6-60747023656D}"/>
              </a:ext>
            </a:extLst>
          </p:cNvPr>
          <p:cNvGrpSpPr/>
          <p:nvPr/>
        </p:nvGrpSpPr>
        <p:grpSpPr>
          <a:xfrm>
            <a:off x="267715" y="2166378"/>
            <a:ext cx="1098586" cy="855925"/>
            <a:chOff x="980471" y="565410"/>
            <a:chExt cx="2195746" cy="171073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B5D0EB7-1DAA-AEEA-2F27-7470C8C0D515}"/>
                </a:ext>
              </a:extLst>
            </p:cNvPr>
            <p:cNvSpPr/>
            <p:nvPr/>
          </p:nvSpPr>
          <p:spPr>
            <a:xfrm>
              <a:off x="980471" y="565410"/>
              <a:ext cx="2195746" cy="1710738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hlinkClick r:id="rId5" action="ppaction://hlinksldjump"/>
              <a:extLst>
                <a:ext uri="{FF2B5EF4-FFF2-40B4-BE49-F238E27FC236}">
                  <a16:creationId xmlns:a16="http://schemas.microsoft.com/office/drawing/2014/main" id="{074EE1A0-4E60-E40C-43E6-BD6C8A068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9575" y="838662"/>
              <a:ext cx="1889593" cy="116423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CDD5FE-204B-923D-D3BB-358BD12C0767}"/>
              </a:ext>
            </a:extLst>
          </p:cNvPr>
          <p:cNvGrpSpPr/>
          <p:nvPr/>
        </p:nvGrpSpPr>
        <p:grpSpPr>
          <a:xfrm>
            <a:off x="634669" y="4852177"/>
            <a:ext cx="1098586" cy="855925"/>
            <a:chOff x="4992494" y="565409"/>
            <a:chExt cx="2236592" cy="1742562"/>
          </a:xfrm>
        </p:grpSpPr>
        <p:sp>
          <p:nvSpPr>
            <p:cNvPr id="7" name="Rounded Rectangl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C802D4A3-E705-CFD4-1522-D70FAB94DE4B}"/>
                </a:ext>
              </a:extLst>
            </p:cNvPr>
            <p:cNvSpPr/>
            <p:nvPr/>
          </p:nvSpPr>
          <p:spPr>
            <a:xfrm>
              <a:off x="4992494" y="565409"/>
              <a:ext cx="2236592" cy="1742562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hlinkClick r:id="rId5" action="ppaction://hlinksldjump"/>
              <a:extLst>
                <a:ext uri="{FF2B5EF4-FFF2-40B4-BE49-F238E27FC236}">
                  <a16:creationId xmlns:a16="http://schemas.microsoft.com/office/drawing/2014/main" id="{1B68D8B2-FD59-E647-0631-25862C3D7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726" t="1747" r="1726" b="2246"/>
            <a:stretch>
              <a:fillRect/>
            </a:stretch>
          </p:blipFill>
          <p:spPr>
            <a:xfrm>
              <a:off x="5046064" y="719199"/>
              <a:ext cx="2129453" cy="142753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C4D9A0-24B4-A73E-F9E6-763DACD2523F}"/>
              </a:ext>
            </a:extLst>
          </p:cNvPr>
          <p:cNvGrpSpPr/>
          <p:nvPr/>
        </p:nvGrpSpPr>
        <p:grpSpPr>
          <a:xfrm>
            <a:off x="1448003" y="1405907"/>
            <a:ext cx="1098586" cy="855925"/>
            <a:chOff x="9012605" y="579685"/>
            <a:chExt cx="2247598" cy="1751137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943B6E3-8708-3ECE-F01D-BC9C2F243D7C}"/>
                </a:ext>
              </a:extLst>
            </p:cNvPr>
            <p:cNvSpPr/>
            <p:nvPr/>
          </p:nvSpPr>
          <p:spPr>
            <a:xfrm>
              <a:off x="9012605" y="579685"/>
              <a:ext cx="2247598" cy="1751137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664ECE48-70BE-F9CF-5BC9-C57BE5172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3152" b="5221"/>
            <a:stretch>
              <a:fillRect/>
            </a:stretch>
          </p:blipFill>
          <p:spPr>
            <a:xfrm>
              <a:off x="9244935" y="699362"/>
              <a:ext cx="1782939" cy="15117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9CF29E-EC7F-B6D3-BF1E-821E5ED89429}"/>
              </a:ext>
            </a:extLst>
          </p:cNvPr>
          <p:cNvGrpSpPr/>
          <p:nvPr/>
        </p:nvGrpSpPr>
        <p:grpSpPr>
          <a:xfrm>
            <a:off x="1843151" y="5452093"/>
            <a:ext cx="1098586" cy="855924"/>
            <a:chOff x="1164310" y="565410"/>
            <a:chExt cx="1848252" cy="144000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D1DE034B-7A3B-791B-D5F2-D149ACDB9BB8}"/>
                </a:ext>
              </a:extLst>
            </p:cNvPr>
            <p:cNvSpPr/>
            <p:nvPr/>
          </p:nvSpPr>
          <p:spPr>
            <a:xfrm>
              <a:off x="1164310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FED49529-FFFB-38C7-2FE7-C4BB43D9B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088" y="618846"/>
              <a:ext cx="606697" cy="13331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6850A6-8DF6-23E3-69A9-F6646406F404}"/>
              </a:ext>
            </a:extLst>
          </p:cNvPr>
          <p:cNvGrpSpPr>
            <a:grpSpLocks noChangeAspect="1"/>
          </p:cNvGrpSpPr>
          <p:nvPr/>
        </p:nvGrpSpPr>
        <p:grpSpPr>
          <a:xfrm>
            <a:off x="2624750" y="1713372"/>
            <a:ext cx="1098586" cy="855924"/>
            <a:chOff x="4992494" y="565409"/>
            <a:chExt cx="2236592" cy="1742562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FE3A2A4-550B-BE3C-2074-79D2027DB5E9}"/>
                </a:ext>
              </a:extLst>
            </p:cNvPr>
            <p:cNvSpPr/>
            <p:nvPr/>
          </p:nvSpPr>
          <p:spPr>
            <a:xfrm>
              <a:off x="4992494" y="565409"/>
              <a:ext cx="2236592" cy="1742562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hlinkClick r:id="rId10" action="ppaction://hlinksldjump"/>
              <a:extLst>
                <a:ext uri="{FF2B5EF4-FFF2-40B4-BE49-F238E27FC236}">
                  <a16:creationId xmlns:a16="http://schemas.microsoft.com/office/drawing/2014/main" id="{2265A94B-06F0-2879-ED25-30394AA33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44642" y="700825"/>
              <a:ext cx="1235112" cy="143990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B0A3971-E1E3-0108-D31F-61F47539449D}"/>
              </a:ext>
            </a:extLst>
          </p:cNvPr>
          <p:cNvGrpSpPr/>
          <p:nvPr/>
        </p:nvGrpSpPr>
        <p:grpSpPr>
          <a:xfrm>
            <a:off x="3856877" y="1394048"/>
            <a:ext cx="1098586" cy="855924"/>
            <a:chOff x="2553712" y="565410"/>
            <a:chExt cx="1848252" cy="144000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02105BE4-2F3F-6035-8A27-F8CDEDBA3FBA}"/>
                </a:ext>
              </a:extLst>
            </p:cNvPr>
            <p:cNvSpPr/>
            <p:nvPr/>
          </p:nvSpPr>
          <p:spPr>
            <a:xfrm>
              <a:off x="2553712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hlinkClick r:id="rId13" action="ppaction://hlinksldjump"/>
              <a:extLst>
                <a:ext uri="{FF2B5EF4-FFF2-40B4-BE49-F238E27FC236}">
                  <a16:creationId xmlns:a16="http://schemas.microsoft.com/office/drawing/2014/main" id="{1028C668-41E2-669C-4D41-B413F0B3C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89926" y="679088"/>
              <a:ext cx="1375824" cy="121264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DDCB0E-B080-84AC-B292-58D550F81D53}"/>
              </a:ext>
            </a:extLst>
          </p:cNvPr>
          <p:cNvGrpSpPr/>
          <p:nvPr/>
        </p:nvGrpSpPr>
        <p:grpSpPr>
          <a:xfrm>
            <a:off x="4364438" y="5394192"/>
            <a:ext cx="1098586" cy="855924"/>
            <a:chOff x="7832524" y="565409"/>
            <a:chExt cx="1848252" cy="1440000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7D26DC92-F255-A64E-DD40-286AD0E939EA}"/>
                </a:ext>
              </a:extLst>
            </p:cNvPr>
            <p:cNvSpPr/>
            <p:nvPr/>
          </p:nvSpPr>
          <p:spPr>
            <a:xfrm>
              <a:off x="7832524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2" descr="Optimize Viscosity, Minimize Costs.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B8CEC1-DFD0-0DDF-1C34-43104F9B1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8524" y="744700"/>
              <a:ext cx="1716252" cy="108141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3F47977-AF7B-A2B8-7668-8B4CD1752B76}"/>
              </a:ext>
            </a:extLst>
          </p:cNvPr>
          <p:cNvCxnSpPr>
            <a:cxnSpLocks/>
          </p:cNvCxnSpPr>
          <p:nvPr/>
        </p:nvCxnSpPr>
        <p:spPr>
          <a:xfrm>
            <a:off x="835438" y="3022303"/>
            <a:ext cx="0" cy="438447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EF3D9FD-574F-B1C4-0B90-7BFF108DE867}"/>
              </a:ext>
            </a:extLst>
          </p:cNvPr>
          <p:cNvCxnSpPr>
            <a:cxnSpLocks/>
          </p:cNvCxnSpPr>
          <p:nvPr/>
        </p:nvCxnSpPr>
        <p:spPr>
          <a:xfrm>
            <a:off x="1183767" y="3952864"/>
            <a:ext cx="0" cy="875502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CEAA10-C8D7-579E-529D-CE7008CC3F5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997296" y="2261832"/>
            <a:ext cx="0" cy="895952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A8B8112-26E5-347E-1F36-71FE6F776B5B}"/>
              </a:ext>
            </a:extLst>
          </p:cNvPr>
          <p:cNvCxnSpPr>
            <a:cxnSpLocks/>
          </p:cNvCxnSpPr>
          <p:nvPr/>
        </p:nvCxnSpPr>
        <p:spPr>
          <a:xfrm>
            <a:off x="2392444" y="3548769"/>
            <a:ext cx="0" cy="1903324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6F1F499-98DD-4CBB-AF58-844C9E095E4E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174043" y="2569296"/>
            <a:ext cx="0" cy="588488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B6D48F-E84A-8954-702D-FD16DE0A4D4F}"/>
              </a:ext>
            </a:extLst>
          </p:cNvPr>
          <p:cNvCxnSpPr>
            <a:cxnSpLocks/>
          </p:cNvCxnSpPr>
          <p:nvPr/>
        </p:nvCxnSpPr>
        <p:spPr>
          <a:xfrm>
            <a:off x="3617174" y="3548769"/>
            <a:ext cx="0" cy="1279597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D42CB4A-D09D-ECC7-7998-009840526974}"/>
              </a:ext>
            </a:extLst>
          </p:cNvPr>
          <p:cNvCxnSpPr>
            <a:cxnSpLocks/>
          </p:cNvCxnSpPr>
          <p:nvPr/>
        </p:nvCxnSpPr>
        <p:spPr>
          <a:xfrm>
            <a:off x="4393098" y="2249804"/>
            <a:ext cx="0" cy="1694299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08D10ED-7897-0F4A-6E30-463035EB6B0B}"/>
              </a:ext>
            </a:extLst>
          </p:cNvPr>
          <p:cNvCxnSpPr>
            <a:cxnSpLocks/>
          </p:cNvCxnSpPr>
          <p:nvPr/>
        </p:nvCxnSpPr>
        <p:spPr>
          <a:xfrm>
            <a:off x="4913731" y="4460733"/>
            <a:ext cx="0" cy="933459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2CDA78C-8AFD-F9CC-F0ED-7515D7FDFD1A}"/>
              </a:ext>
            </a:extLst>
          </p:cNvPr>
          <p:cNvGrpSpPr/>
          <p:nvPr/>
        </p:nvGrpSpPr>
        <p:grpSpPr>
          <a:xfrm>
            <a:off x="5053087" y="2253219"/>
            <a:ext cx="1098586" cy="855924"/>
            <a:chOff x="1164310" y="565410"/>
            <a:chExt cx="1848252" cy="1440000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6E1C4CB1-C92E-0268-930E-01B16C5631B1}"/>
                </a:ext>
              </a:extLst>
            </p:cNvPr>
            <p:cNvSpPr/>
            <p:nvPr/>
          </p:nvSpPr>
          <p:spPr>
            <a:xfrm>
              <a:off x="1164310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hlinkClick r:id="rId16" action="ppaction://hlinksldjump"/>
              <a:extLst>
                <a:ext uri="{FF2B5EF4-FFF2-40B4-BE49-F238E27FC236}">
                  <a16:creationId xmlns:a16="http://schemas.microsoft.com/office/drawing/2014/main" id="{191A5186-6C02-A19C-F06D-2B6031E59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6064" y="624236"/>
              <a:ext cx="1284745" cy="1322348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52307EF-F0DE-7884-CAA6-546145C2C63A}"/>
              </a:ext>
            </a:extLst>
          </p:cNvPr>
          <p:cNvGrpSpPr/>
          <p:nvPr/>
        </p:nvGrpSpPr>
        <p:grpSpPr>
          <a:xfrm>
            <a:off x="5552831" y="4255250"/>
            <a:ext cx="1098586" cy="855924"/>
            <a:chOff x="5190772" y="565409"/>
            <a:chExt cx="1848252" cy="1440000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D92E1F3D-BD0A-45FB-88C1-6B4FEA489076}"/>
                </a:ext>
              </a:extLst>
            </p:cNvPr>
            <p:cNvSpPr/>
            <p:nvPr/>
          </p:nvSpPr>
          <p:spPr>
            <a:xfrm>
              <a:off x="5190772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hlinkClick r:id="rId16" action="ppaction://hlinksldjump"/>
              <a:extLst>
                <a:ext uri="{FF2B5EF4-FFF2-40B4-BE49-F238E27FC236}">
                  <a16:creationId xmlns:a16="http://schemas.microsoft.com/office/drawing/2014/main" id="{3F86E8AE-9A3D-0970-8DD7-ADFE94F0E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279848" y="718116"/>
              <a:ext cx="1670100" cy="1134586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4D1A212-B6A0-3501-5DD1-E961D3308F6E}"/>
              </a:ext>
            </a:extLst>
          </p:cNvPr>
          <p:cNvGrpSpPr/>
          <p:nvPr/>
        </p:nvGrpSpPr>
        <p:grpSpPr>
          <a:xfrm>
            <a:off x="6305785" y="1654341"/>
            <a:ext cx="1098586" cy="855925"/>
            <a:chOff x="9212278" y="579685"/>
            <a:chExt cx="1848251" cy="1440000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8B9D001D-9ED3-4736-7ED3-922C91AE3319}"/>
                </a:ext>
              </a:extLst>
            </p:cNvPr>
            <p:cNvSpPr/>
            <p:nvPr/>
          </p:nvSpPr>
          <p:spPr>
            <a:xfrm>
              <a:off x="9212278" y="579685"/>
              <a:ext cx="1848251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hlinkClick r:id="rId16" action="ppaction://hlinksldjump"/>
              <a:extLst>
                <a:ext uri="{FF2B5EF4-FFF2-40B4-BE49-F238E27FC236}">
                  <a16:creationId xmlns:a16="http://schemas.microsoft.com/office/drawing/2014/main" id="{48C16DFE-D3C8-D939-042D-C47D16E61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470473" y="675955"/>
              <a:ext cx="1331860" cy="124746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26B1AB-5D5F-3C12-F69F-E4ED1B858F27}"/>
              </a:ext>
            </a:extLst>
          </p:cNvPr>
          <p:cNvGrpSpPr/>
          <p:nvPr/>
        </p:nvGrpSpPr>
        <p:grpSpPr>
          <a:xfrm>
            <a:off x="6841329" y="4863486"/>
            <a:ext cx="1098586" cy="855924"/>
            <a:chOff x="2553712" y="565410"/>
            <a:chExt cx="1848252" cy="144000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00DDACF-988E-404E-9578-307F50517EA1}"/>
                </a:ext>
              </a:extLst>
            </p:cNvPr>
            <p:cNvSpPr/>
            <p:nvPr/>
          </p:nvSpPr>
          <p:spPr>
            <a:xfrm>
              <a:off x="2553712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hlinkClick r:id="rId20" action="ppaction://hlinksldjump"/>
              <a:extLst>
                <a:ext uri="{FF2B5EF4-FFF2-40B4-BE49-F238E27FC236}">
                  <a16:creationId xmlns:a16="http://schemas.microsoft.com/office/drawing/2014/main" id="{A39F06D9-D784-C4B1-2565-476A352B0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5400000">
              <a:off x="2830809" y="935892"/>
              <a:ext cx="1294058" cy="69903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58D04A-C472-E5F3-B61A-3353EACD7041}"/>
              </a:ext>
            </a:extLst>
          </p:cNvPr>
          <p:cNvGrpSpPr/>
          <p:nvPr/>
        </p:nvGrpSpPr>
        <p:grpSpPr>
          <a:xfrm>
            <a:off x="8678064" y="923963"/>
            <a:ext cx="1098586" cy="855924"/>
            <a:chOff x="7832524" y="565409"/>
            <a:chExt cx="1848252" cy="144000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596A00CA-8D22-DD12-6416-DA24DB25DCC9}"/>
                </a:ext>
              </a:extLst>
            </p:cNvPr>
            <p:cNvSpPr/>
            <p:nvPr/>
          </p:nvSpPr>
          <p:spPr>
            <a:xfrm>
              <a:off x="7832524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hlinkClick r:id="rId20" action="ppaction://hlinksldjump"/>
              <a:extLst>
                <a:ext uri="{FF2B5EF4-FFF2-40B4-BE49-F238E27FC236}">
                  <a16:creationId xmlns:a16="http://schemas.microsoft.com/office/drawing/2014/main" id="{A0168F57-933B-7DB5-B6E2-0715A84CE091}"/>
                </a:ext>
              </a:extLst>
            </p:cNvPr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7910469" y="800621"/>
              <a:ext cx="1692363" cy="969577"/>
            </a:xfrm>
            <a:prstGeom prst="rect">
              <a:avLst/>
            </a:prstGeom>
          </p:spPr>
        </p:pic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8A9D98F-4383-BAC8-BC6E-C480046D97A7}"/>
              </a:ext>
            </a:extLst>
          </p:cNvPr>
          <p:cNvCxnSpPr>
            <a:cxnSpLocks/>
          </p:cNvCxnSpPr>
          <p:nvPr/>
        </p:nvCxnSpPr>
        <p:spPr>
          <a:xfrm>
            <a:off x="5563899" y="3109143"/>
            <a:ext cx="0" cy="439626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102E774-F0C4-254C-C1F3-2202B7F046B4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6102124" y="3944103"/>
            <a:ext cx="0" cy="311147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96FC227-76C2-8996-2726-9411335ABF35}"/>
              </a:ext>
            </a:extLst>
          </p:cNvPr>
          <p:cNvCxnSpPr>
            <a:cxnSpLocks/>
          </p:cNvCxnSpPr>
          <p:nvPr/>
        </p:nvCxnSpPr>
        <p:spPr>
          <a:xfrm>
            <a:off x="6859773" y="2510266"/>
            <a:ext cx="0" cy="1038503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2F299F4-145D-1A6C-AEB8-F50DC867FDBE}"/>
              </a:ext>
            </a:extLst>
          </p:cNvPr>
          <p:cNvCxnSpPr>
            <a:cxnSpLocks/>
          </p:cNvCxnSpPr>
          <p:nvPr/>
        </p:nvCxnSpPr>
        <p:spPr>
          <a:xfrm>
            <a:off x="7390621" y="3548769"/>
            <a:ext cx="0" cy="1315277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1C7361E-2E4F-4073-B59B-54D1E402858E}"/>
              </a:ext>
            </a:extLst>
          </p:cNvPr>
          <p:cNvCxnSpPr>
            <a:cxnSpLocks/>
          </p:cNvCxnSpPr>
          <p:nvPr/>
        </p:nvCxnSpPr>
        <p:spPr>
          <a:xfrm>
            <a:off x="9227357" y="1779887"/>
            <a:ext cx="0" cy="1612601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CAA98A5-A0EA-0B79-DD29-5A65A7921F71}"/>
              </a:ext>
            </a:extLst>
          </p:cNvPr>
          <p:cNvSpPr txBox="1"/>
          <p:nvPr/>
        </p:nvSpPr>
        <p:spPr>
          <a:xfrm>
            <a:off x="290805" y="1531827"/>
            <a:ext cx="10584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</a:p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1FFC734-F0D0-47D0-BCC9-F14A7B5DCC1C}"/>
              </a:ext>
            </a:extLst>
          </p:cNvPr>
          <p:cNvSpPr txBox="1"/>
          <p:nvPr/>
        </p:nvSpPr>
        <p:spPr>
          <a:xfrm>
            <a:off x="659188" y="5764574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HIPPS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FA616E1-FCA9-256E-48CA-691C17170240}"/>
              </a:ext>
            </a:extLst>
          </p:cNvPr>
          <p:cNvSpPr txBox="1"/>
          <p:nvPr/>
        </p:nvSpPr>
        <p:spPr>
          <a:xfrm>
            <a:off x="1448003" y="1105984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90AB1CF-EDA2-E83A-53FF-6A9EDB194122}"/>
              </a:ext>
            </a:extLst>
          </p:cNvPr>
          <p:cNvSpPr txBox="1"/>
          <p:nvPr/>
        </p:nvSpPr>
        <p:spPr>
          <a:xfrm>
            <a:off x="1863225" y="6389939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BC7A64F-3139-0C7F-6609-16442B41DFB7}"/>
              </a:ext>
            </a:extLst>
          </p:cNvPr>
          <p:cNvSpPr txBox="1"/>
          <p:nvPr/>
        </p:nvSpPr>
        <p:spPr>
          <a:xfrm>
            <a:off x="2637222" y="1426078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UPS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00D6075-18F8-5713-3D6C-7C022446072C}"/>
              </a:ext>
            </a:extLst>
          </p:cNvPr>
          <p:cNvGrpSpPr/>
          <p:nvPr/>
        </p:nvGrpSpPr>
        <p:grpSpPr>
          <a:xfrm>
            <a:off x="3067512" y="4830199"/>
            <a:ext cx="1098586" cy="855924"/>
            <a:chOff x="3780196" y="4830199"/>
            <a:chExt cx="1098586" cy="855924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DB510374-68CF-4BAF-223C-F9D36835F2F8}"/>
                </a:ext>
              </a:extLst>
            </p:cNvPr>
            <p:cNvSpPr/>
            <p:nvPr/>
          </p:nvSpPr>
          <p:spPr>
            <a:xfrm>
              <a:off x="3780196" y="4830199"/>
              <a:ext cx="1098586" cy="855924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hlinkClick r:id="rId10" action="ppaction://hlinksldjump"/>
              <a:extLst>
                <a:ext uri="{FF2B5EF4-FFF2-40B4-BE49-F238E27FC236}">
                  <a16:creationId xmlns:a16="http://schemas.microsoft.com/office/drawing/2014/main" id="{281EC9DA-AE80-A6CE-9B85-AEFD3DDB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922114" y="4879951"/>
              <a:ext cx="814751" cy="756420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6B16F6B-B66F-0F51-3431-B42E2D7999B3}"/>
              </a:ext>
            </a:extLst>
          </p:cNvPr>
          <p:cNvSpPr txBox="1"/>
          <p:nvPr/>
        </p:nvSpPr>
        <p:spPr>
          <a:xfrm>
            <a:off x="3087586" y="5732613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Winterization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7066977-2993-7678-D0B5-1004A223A5D5}"/>
              </a:ext>
            </a:extLst>
          </p:cNvPr>
          <p:cNvSpPr txBox="1"/>
          <p:nvPr/>
        </p:nvSpPr>
        <p:spPr>
          <a:xfrm>
            <a:off x="3719105" y="1105048"/>
            <a:ext cx="1333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SpartanPRO</a:t>
            </a:r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Surge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79B5F2D-9ECB-5C63-F673-76D76FE33B57}"/>
              </a:ext>
            </a:extLst>
          </p:cNvPr>
          <p:cNvSpPr txBox="1"/>
          <p:nvPr/>
        </p:nvSpPr>
        <p:spPr>
          <a:xfrm>
            <a:off x="4358926" y="6300861"/>
            <a:ext cx="105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SpartanPRO</a:t>
            </a:r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MultiViscosity</a:t>
            </a:r>
            <a:endParaRPr lang="en-US" sz="1000" b="1" dirty="0">
              <a:solidFill>
                <a:srgbClr val="62B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06C8682-AA4F-BD53-CA4C-24BDF9838F18}"/>
              </a:ext>
            </a:extLst>
          </p:cNvPr>
          <p:cNvSpPr txBox="1"/>
          <p:nvPr/>
        </p:nvSpPr>
        <p:spPr>
          <a:xfrm>
            <a:off x="5079875" y="1966944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IOTA-ABO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7FE0DA6-8B4B-BB46-8591-406B0DE810C5}"/>
              </a:ext>
            </a:extLst>
          </p:cNvPr>
          <p:cNvSpPr txBox="1"/>
          <p:nvPr/>
        </p:nvSpPr>
        <p:spPr>
          <a:xfrm>
            <a:off x="6305785" y="1390488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IOTA-PI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52B7005-3A0C-CC8A-4B9C-480963E2C0FC}"/>
              </a:ext>
            </a:extLst>
          </p:cNvPr>
          <p:cNvSpPr txBox="1"/>
          <p:nvPr/>
        </p:nvSpPr>
        <p:spPr>
          <a:xfrm>
            <a:off x="5572905" y="5146437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IOTA-DP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A900F4B-BF6D-CC53-2CA5-23BD9779BA24}"/>
              </a:ext>
            </a:extLst>
          </p:cNvPr>
          <p:cNvSpPr txBox="1"/>
          <p:nvPr/>
        </p:nvSpPr>
        <p:spPr>
          <a:xfrm>
            <a:off x="8698138" y="501183"/>
            <a:ext cx="105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Truck/Rail Load/Unload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0663AF-9BB5-CBA8-3CF4-BB3A3ABFDF36}"/>
              </a:ext>
            </a:extLst>
          </p:cNvPr>
          <p:cNvSpPr txBox="1"/>
          <p:nvPr/>
        </p:nvSpPr>
        <p:spPr>
          <a:xfrm>
            <a:off x="6861402" y="5764750"/>
            <a:ext cx="105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Conditioning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72A7BE0-14E4-46B5-0102-AA0C66BE9C1C}"/>
              </a:ext>
            </a:extLst>
          </p:cNvPr>
          <p:cNvSpPr txBox="1"/>
          <p:nvPr/>
        </p:nvSpPr>
        <p:spPr>
          <a:xfrm>
            <a:off x="8129826" y="5051249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IOTA-PT</a:t>
            </a:r>
          </a:p>
        </p:txBody>
      </p:sp>
      <p:sp>
        <p:nvSpPr>
          <p:cNvPr id="105" name="Rounded Rectangle 104">
            <a:hlinkClick r:id="rId24" action="ppaction://hlinksldjump"/>
            <a:extLst>
              <a:ext uri="{FF2B5EF4-FFF2-40B4-BE49-F238E27FC236}">
                <a16:creationId xmlns:a16="http://schemas.microsoft.com/office/drawing/2014/main" id="{8A83FF13-91C2-97D4-64B8-09105766E3F0}"/>
              </a:ext>
            </a:extLst>
          </p:cNvPr>
          <p:cNvSpPr/>
          <p:nvPr/>
        </p:nvSpPr>
        <p:spPr>
          <a:xfrm>
            <a:off x="7567143" y="1875131"/>
            <a:ext cx="1098586" cy="855924"/>
          </a:xfrm>
          <a:prstGeom prst="roundRect">
            <a:avLst>
              <a:gd name="adj" fmla="val 7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IOTA-PSU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1DA91BA-91A1-EEE6-7B66-A26DD673853A}"/>
              </a:ext>
            </a:extLst>
          </p:cNvPr>
          <p:cNvGrpSpPr/>
          <p:nvPr/>
        </p:nvGrpSpPr>
        <p:grpSpPr>
          <a:xfrm>
            <a:off x="8109752" y="4164482"/>
            <a:ext cx="1098586" cy="855924"/>
            <a:chOff x="5190772" y="565409"/>
            <a:chExt cx="1848252" cy="1440000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66FF38E3-A615-64C9-FC0C-8E4B8AEE3748}"/>
                </a:ext>
              </a:extLst>
            </p:cNvPr>
            <p:cNvSpPr/>
            <p:nvPr/>
          </p:nvSpPr>
          <p:spPr>
            <a:xfrm>
              <a:off x="5190772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" name="Picture 107">
              <a:hlinkClick r:id="rId24" action="ppaction://hlinksldjump"/>
              <a:extLst>
                <a:ext uri="{FF2B5EF4-FFF2-40B4-BE49-F238E27FC236}">
                  <a16:creationId xmlns:a16="http://schemas.microsoft.com/office/drawing/2014/main" id="{22318447-3B22-D8F2-2F7E-AE7DC6EBD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408343" y="684497"/>
              <a:ext cx="1413110" cy="1201825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8B2C7B5-7F63-03C3-7C6B-A97EC433FC16}"/>
              </a:ext>
            </a:extLst>
          </p:cNvPr>
          <p:cNvGrpSpPr/>
          <p:nvPr/>
        </p:nvGrpSpPr>
        <p:grpSpPr>
          <a:xfrm>
            <a:off x="9799556" y="4595230"/>
            <a:ext cx="1098586" cy="855925"/>
            <a:chOff x="9212278" y="579685"/>
            <a:chExt cx="1848251" cy="1440000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8A515C75-A556-B138-87DC-D2F13C6A6B73}"/>
                </a:ext>
              </a:extLst>
            </p:cNvPr>
            <p:cNvSpPr/>
            <p:nvPr/>
          </p:nvSpPr>
          <p:spPr>
            <a:xfrm>
              <a:off x="9212278" y="579685"/>
              <a:ext cx="1848251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Picture 110">
              <a:hlinkClick r:id="rId24" action="ppaction://hlinksldjump"/>
              <a:extLst>
                <a:ext uri="{FF2B5EF4-FFF2-40B4-BE49-F238E27FC236}">
                  <a16:creationId xmlns:a16="http://schemas.microsoft.com/office/drawing/2014/main" id="{50D7272F-5DF9-C49A-E1D5-34740589D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572731" y="641684"/>
              <a:ext cx="1127345" cy="1316002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ABDC292-F68D-66E9-B1F3-64D43A7F24FC}"/>
              </a:ext>
            </a:extLst>
          </p:cNvPr>
          <p:cNvGrpSpPr/>
          <p:nvPr/>
        </p:nvGrpSpPr>
        <p:grpSpPr>
          <a:xfrm>
            <a:off x="10583201" y="622294"/>
            <a:ext cx="1098586" cy="855924"/>
            <a:chOff x="5178638" y="565410"/>
            <a:chExt cx="1848252" cy="1440000"/>
          </a:xfrm>
        </p:grpSpPr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03CEFBCE-A0A5-93D3-E838-78591F646C45}"/>
                </a:ext>
              </a:extLst>
            </p:cNvPr>
            <p:cNvSpPr/>
            <p:nvPr/>
          </p:nvSpPr>
          <p:spPr>
            <a:xfrm>
              <a:off x="5178638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4" name="Picture 113">
              <a:hlinkClick r:id="rId27" action="ppaction://hlinksldjump"/>
              <a:extLst>
                <a:ext uri="{FF2B5EF4-FFF2-40B4-BE49-F238E27FC236}">
                  <a16:creationId xmlns:a16="http://schemas.microsoft.com/office/drawing/2014/main" id="{A2238335-2B3E-2782-21B3-FCF9A1CB1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b="10202"/>
            <a:stretch>
              <a:fillRect/>
            </a:stretch>
          </p:blipFill>
          <p:spPr>
            <a:xfrm>
              <a:off x="5275662" y="712883"/>
              <a:ext cx="1654204" cy="1145055"/>
            </a:xfrm>
            <a:prstGeom prst="rect">
              <a:avLst/>
            </a:prstGeom>
          </p:spPr>
        </p:pic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7E02CDCC-CEC5-6473-1E67-E70EB0F38718}"/>
              </a:ext>
            </a:extLst>
          </p:cNvPr>
          <p:cNvSpPr txBox="1"/>
          <p:nvPr/>
        </p:nvSpPr>
        <p:spPr>
          <a:xfrm>
            <a:off x="9819630" y="5466463"/>
            <a:ext cx="105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Blending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1D5CA539-B207-601B-3BC6-3DEFA10EC11E}"/>
              </a:ext>
            </a:extLst>
          </p:cNvPr>
          <p:cNvCxnSpPr>
            <a:cxnSpLocks/>
          </p:cNvCxnSpPr>
          <p:nvPr/>
        </p:nvCxnSpPr>
        <p:spPr>
          <a:xfrm>
            <a:off x="11132494" y="1484847"/>
            <a:ext cx="0" cy="2063922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964D98EA-9BFA-7665-8750-D7E58A3E3AE7}"/>
              </a:ext>
            </a:extLst>
          </p:cNvPr>
          <p:cNvSpPr txBox="1"/>
          <p:nvPr/>
        </p:nvSpPr>
        <p:spPr>
          <a:xfrm>
            <a:off x="10603275" y="355405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84BD781-5C51-4124-2EDF-260043F13AD5}"/>
              </a:ext>
            </a:extLst>
          </p:cNvPr>
          <p:cNvSpPr txBox="1"/>
          <p:nvPr/>
        </p:nvSpPr>
        <p:spPr>
          <a:xfrm>
            <a:off x="7587217" y="1624196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IOTA-PSU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EF855E04-41AD-7772-1262-3CC022E911B4}"/>
              </a:ext>
            </a:extLst>
          </p:cNvPr>
          <p:cNvCxnSpPr>
            <a:cxnSpLocks/>
          </p:cNvCxnSpPr>
          <p:nvPr/>
        </p:nvCxnSpPr>
        <p:spPr>
          <a:xfrm>
            <a:off x="8116436" y="2731055"/>
            <a:ext cx="0" cy="291248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51490646-FAD0-8104-C292-7BA5301E0226}"/>
              </a:ext>
            </a:extLst>
          </p:cNvPr>
          <p:cNvCxnSpPr>
            <a:cxnSpLocks/>
            <a:endCxn id="107" idx="0"/>
          </p:cNvCxnSpPr>
          <p:nvPr/>
        </p:nvCxnSpPr>
        <p:spPr>
          <a:xfrm>
            <a:off x="8659045" y="3803094"/>
            <a:ext cx="0" cy="361388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F935E2B-FB2B-356B-56EF-B0987514F5EB}"/>
              </a:ext>
            </a:extLst>
          </p:cNvPr>
          <p:cNvCxnSpPr>
            <a:cxnSpLocks/>
            <a:endCxn id="110" idx="0"/>
          </p:cNvCxnSpPr>
          <p:nvPr/>
        </p:nvCxnSpPr>
        <p:spPr>
          <a:xfrm>
            <a:off x="10348849" y="3952864"/>
            <a:ext cx="0" cy="642366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hlinkClick r:id="rId29" action="ppaction://hlinksldjump"/>
            <a:extLst>
              <a:ext uri="{FF2B5EF4-FFF2-40B4-BE49-F238E27FC236}">
                <a16:creationId xmlns:a16="http://schemas.microsoft.com/office/drawing/2014/main" id="{DB2F54CD-6D4A-5A7A-E985-0C56B842908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79594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452FC-5EC1-B240-FA88-3A21424B0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61466C-2A56-D5AB-1938-BB57AA431809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06B602E9-B33A-3508-9D05-2BC41366938B}"/>
              </a:ext>
            </a:extLst>
          </p:cNvPr>
          <p:cNvSpPr/>
          <p:nvPr/>
        </p:nvSpPr>
        <p:spPr>
          <a:xfrm>
            <a:off x="5116605" y="-1264864"/>
            <a:ext cx="1958789" cy="1688611"/>
          </a:xfrm>
          <a:prstGeom prst="hexagon">
            <a:avLst/>
          </a:prstGeom>
          <a:solidFill>
            <a:srgbClr val="A0CF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3" action="ppaction://hlinksldjump"/>
            <a:extLst>
              <a:ext uri="{FF2B5EF4-FFF2-40B4-BE49-F238E27FC236}">
                <a16:creationId xmlns:a16="http://schemas.microsoft.com/office/drawing/2014/main" id="{1CE4A929-4F02-FFAF-52E9-5D5E92E31A05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99DCA85-98DC-7217-9755-008D3C6C84C8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6D74FB-A1EB-33AB-DAAD-74895738B28F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6E70946-0E20-E689-BDD8-0DE46209973E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4784DDFB-4DCD-F5F2-447F-F1A3156E1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AD7A990-E354-1726-0629-EDF41D6BF9AE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C549480-7D78-4385-B489-ADD1FD841422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110" name="Graphic 109">
              <a:extLst>
                <a:ext uri="{FF2B5EF4-FFF2-40B4-BE49-F238E27FC236}">
                  <a16:creationId xmlns:a16="http://schemas.microsoft.com/office/drawing/2014/main" id="{11E94D2C-F7DB-C343-9C4A-A85D1856A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E8BD075-7F9C-C61E-E7DD-93B9DB981953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7305F23-739F-692B-B452-5A8D08A96766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324AF56A-9FB9-FA8B-0E6E-82185299B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8888410-2772-CD1F-6D0F-25873A25EBB3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8CE4213-1C1F-777D-5780-B04A3F03B8BA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B01C8451-72DD-AD34-4497-445CED674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90B17DF-0EF1-CF31-C1A5-DB36934A2594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29BF918-571D-0EBC-5F4C-10A0057DF467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35DC2472-7319-6AFB-45BC-B6163CB97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5352551-2736-209E-C301-9C271C47D92F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48DF37D-B944-401C-E38F-6B4D4B1ED5A5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53" name="Picture 152">
              <a:hlinkClick r:id="rId14"/>
              <a:extLst>
                <a:ext uri="{FF2B5EF4-FFF2-40B4-BE49-F238E27FC236}">
                  <a16:creationId xmlns:a16="http://schemas.microsoft.com/office/drawing/2014/main" id="{8E964627-8586-43ED-E111-1129CFFE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579B027-317B-3BA1-6DA0-2F125414E159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8FB11071-221C-537A-A4EB-4E9374BF2DCC}"/>
              </a:ext>
            </a:extLst>
          </p:cNvPr>
          <p:cNvGrpSpPr/>
          <p:nvPr/>
        </p:nvGrpSpPr>
        <p:grpSpPr>
          <a:xfrm>
            <a:off x="8300986" y="565410"/>
            <a:ext cx="3674554" cy="6034321"/>
            <a:chOff x="8300986" y="565410"/>
            <a:chExt cx="3674554" cy="603432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CE67D5C-0B51-2E2F-FCBF-B5080A4DE7C6}"/>
                </a:ext>
              </a:extLst>
            </p:cNvPr>
            <p:cNvGrpSpPr/>
            <p:nvPr/>
          </p:nvGrpSpPr>
          <p:grpSpPr>
            <a:xfrm>
              <a:off x="9212278" y="565410"/>
              <a:ext cx="1848252" cy="1440000"/>
              <a:chOff x="8535035" y="579685"/>
              <a:chExt cx="2514397" cy="1959004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EC07DA35-F7E3-350B-691B-8770ED1A276D}"/>
                  </a:ext>
                </a:extLst>
              </p:cNvPr>
              <p:cNvSpPr/>
              <p:nvPr/>
            </p:nvSpPr>
            <p:spPr>
              <a:xfrm>
                <a:off x="8535035" y="579685"/>
                <a:ext cx="2514397" cy="1959004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91F2798-1B2A-A9C3-544B-CEE578488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 t="13152" b="5221"/>
              <a:stretch>
                <a:fillRect/>
              </a:stretch>
            </p:blipFill>
            <p:spPr>
              <a:xfrm>
                <a:off x="8794943" y="713568"/>
                <a:ext cx="1994581" cy="1691239"/>
              </a:xfrm>
              <a:prstGeom prst="rect">
                <a:avLst/>
              </a:prstGeom>
            </p:spPr>
          </p:pic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4228A81-A59C-BCAA-C80C-2CB0821E15C9}"/>
                </a:ext>
              </a:extLst>
            </p:cNvPr>
            <p:cNvSpPr txBox="1"/>
            <p:nvPr/>
          </p:nvSpPr>
          <p:spPr>
            <a:xfrm>
              <a:off x="830098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Bubbler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C49ED56-32C6-5D48-0D4A-F6E019F1FE1B}"/>
                </a:ext>
              </a:extLst>
            </p:cNvPr>
            <p:cNvSpPr txBox="1"/>
            <p:nvPr/>
          </p:nvSpPr>
          <p:spPr>
            <a:xfrm>
              <a:off x="8477277" y="2619609"/>
              <a:ext cx="3318255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Level Measurement of more difficult type processes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Viscous fluids, slurries, sewage, liquids with suspended solids and sludge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CCB7BF6-6CEB-BAE9-0E3C-28C5077AA49C}"/>
                </a:ext>
              </a:extLst>
            </p:cNvPr>
            <p:cNvSpPr txBox="1"/>
            <p:nvPr/>
          </p:nvSpPr>
          <p:spPr>
            <a:xfrm>
              <a:off x="8436020" y="3820751"/>
              <a:ext cx="3400768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Top or Vented tanks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Wastewater 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be used in place of Radar and Float 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318EEEF6-4225-9C03-A5B9-D0D4F07A0344}"/>
                </a:ext>
              </a:extLst>
            </p:cNvPr>
            <p:cNvGrpSpPr/>
            <p:nvPr/>
          </p:nvGrpSpPr>
          <p:grpSpPr>
            <a:xfrm>
              <a:off x="8314402" y="5627283"/>
              <a:ext cx="777449" cy="827908"/>
              <a:chOff x="-1508430" y="1343921"/>
              <a:chExt cx="777449" cy="827908"/>
            </a:xfrm>
          </p:grpSpPr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80CFB576-0368-EDDF-F1AE-2C6DC2B55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C9BE566E-2C68-CB62-FDAC-26F1E63A740A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3F9B5CDA-7F93-277C-5002-E202547D20DE}"/>
                </a:ext>
              </a:extLst>
            </p:cNvPr>
            <p:cNvGrpSpPr/>
            <p:nvPr/>
          </p:nvGrpSpPr>
          <p:grpSpPr>
            <a:xfrm>
              <a:off x="10466173" y="5627283"/>
              <a:ext cx="829073" cy="830946"/>
              <a:chOff x="-801428" y="1343921"/>
              <a:chExt cx="829073" cy="830946"/>
            </a:xfrm>
          </p:grpSpPr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401CDF0C-D18B-C113-4012-183300D49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005D3370-94E9-7E7B-3B47-C0C13DBD988E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44201A9B-8D9F-663D-0A1B-7E4655108CF3}"/>
                </a:ext>
              </a:extLst>
            </p:cNvPr>
            <p:cNvGrpSpPr/>
            <p:nvPr/>
          </p:nvGrpSpPr>
          <p:grpSpPr>
            <a:xfrm>
              <a:off x="9073369" y="5627283"/>
              <a:ext cx="739305" cy="817853"/>
              <a:chOff x="-2159334" y="2424298"/>
              <a:chExt cx="739305" cy="817853"/>
            </a:xfrm>
          </p:grpSpPr>
          <p:pic>
            <p:nvPicPr>
              <p:cNvPr id="137" name="Graphic 136">
                <a:extLst>
                  <a:ext uri="{FF2B5EF4-FFF2-40B4-BE49-F238E27FC236}">
                    <a16:creationId xmlns:a16="http://schemas.microsoft.com/office/drawing/2014/main" id="{33563A74-CC4B-4554-BE94-F57D7D65E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-2066225" y="242429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981BBA3-A3E3-3DA9-A7E0-EB8DA0386507}"/>
                  </a:ext>
                </a:extLst>
              </p:cNvPr>
              <p:cNvSpPr txBox="1"/>
              <p:nvPr/>
            </p:nvSpPr>
            <p:spPr>
              <a:xfrm>
                <a:off x="-2159334" y="2995930"/>
                <a:ext cx="73930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SANDS</a:t>
                </a: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1F5841BC-F76C-CB46-39DB-9C63D5E3D3F4}"/>
                </a:ext>
              </a:extLst>
            </p:cNvPr>
            <p:cNvGrpSpPr/>
            <p:nvPr/>
          </p:nvGrpSpPr>
          <p:grpSpPr>
            <a:xfrm>
              <a:off x="9759497" y="5627283"/>
              <a:ext cx="829073" cy="972448"/>
              <a:chOff x="-1534236" y="2423592"/>
              <a:chExt cx="829073" cy="972448"/>
            </a:xfrm>
          </p:grpSpPr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CF5BAD05-0AB5-9856-3CF7-0EAADAAFE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-1402404" y="242359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B5892517-E40B-6729-1CDA-4D318072941C}"/>
                  </a:ext>
                </a:extLst>
              </p:cNvPr>
              <p:cNvSpPr txBox="1"/>
              <p:nvPr/>
            </p:nvSpPr>
            <p:spPr>
              <a:xfrm>
                <a:off x="-1534236" y="2995930"/>
                <a:ext cx="82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REFINING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UPGRADING</a:t>
                </a: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EBFE6DF-981A-F0E8-0A55-32C49DFEA9D8}"/>
                </a:ext>
              </a:extLst>
            </p:cNvPr>
            <p:cNvGrpSpPr/>
            <p:nvPr/>
          </p:nvGrpSpPr>
          <p:grpSpPr>
            <a:xfrm>
              <a:off x="11253868" y="5627283"/>
              <a:ext cx="721672" cy="972447"/>
              <a:chOff x="-737676" y="2423593"/>
              <a:chExt cx="721672" cy="972447"/>
            </a:xfrm>
          </p:grpSpPr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252FB90B-C1AF-EC42-DB03-2EFA0CA2D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-683466" y="2423593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9A1249B-5F02-DE5F-F579-3CA6A212809A}"/>
                  </a:ext>
                </a:extLst>
              </p:cNvPr>
              <p:cNvSpPr txBox="1"/>
              <p:nvPr/>
            </p:nvSpPr>
            <p:spPr>
              <a:xfrm>
                <a:off x="-737676" y="2995930"/>
                <a:ext cx="7216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METALS</a:t>
                </a:r>
              </a:p>
            </p:txBody>
          </p:sp>
        </p:grpSp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F1DD4E35-06E7-B430-C093-B64C95D4D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630510" y="2278478"/>
              <a:ext cx="250199" cy="250199"/>
            </a:xfrm>
            <a:prstGeom prst="rect">
              <a:avLst/>
            </a:prstGeom>
          </p:spPr>
        </p:pic>
      </p:grpSp>
      <p:pic>
        <p:nvPicPr>
          <p:cNvPr id="161" name="Picture 160">
            <a:hlinkClick r:id="rId25" action="ppaction://hlinksldjump"/>
            <a:extLst>
              <a:ext uri="{FF2B5EF4-FFF2-40B4-BE49-F238E27FC236}">
                <a16:creationId xmlns:a16="http://schemas.microsoft.com/office/drawing/2014/main" id="{E48A45FE-5BB3-B709-D10B-8458AB5E28B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1120F63-6A6A-8703-2BB8-D2393D1C6B6F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9C9E09A9-A541-52BA-407B-A36A59D76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EA4CF5A-F177-2E00-9916-B2A382304B6E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8194E7A-0E6C-5ACF-CBAB-947A641C9438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737297C1-286C-9CD2-ECA2-BDBCDFFB6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988A523-5465-6408-246E-B0D57FF905CF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655C366-04CB-9A5C-F272-56CA74377A07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7AB60730-DAF4-0454-650E-8D6E7265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C550FB8E-D0E4-FA2F-3769-6EBBD35828FA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6CB9AFC7-D755-0D18-6601-0C3202FA43DA}"/>
              </a:ext>
            </a:extLst>
          </p:cNvPr>
          <p:cNvGrpSpPr/>
          <p:nvPr/>
        </p:nvGrpSpPr>
        <p:grpSpPr>
          <a:xfrm>
            <a:off x="242926" y="565410"/>
            <a:ext cx="3716594" cy="5892819"/>
            <a:chOff x="242926" y="565410"/>
            <a:chExt cx="3716594" cy="589281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F576AA1-AEC9-467B-95B0-B4440180AC22}"/>
                </a:ext>
              </a:extLst>
            </p:cNvPr>
            <p:cNvGrpSpPr/>
            <p:nvPr/>
          </p:nvGrpSpPr>
          <p:grpSpPr>
            <a:xfrm>
              <a:off x="1154218" y="565410"/>
              <a:ext cx="1848252" cy="1440000"/>
              <a:chOff x="1177778" y="565410"/>
              <a:chExt cx="2514397" cy="1959004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11046AB7-3D23-C25B-5697-753BD2A8FD60}"/>
                  </a:ext>
                </a:extLst>
              </p:cNvPr>
              <p:cNvSpPr/>
              <p:nvPr/>
            </p:nvSpPr>
            <p:spPr>
              <a:xfrm>
                <a:off x="1177778" y="565410"/>
                <a:ext cx="2514397" cy="1959004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3A76B16-6B86-C4AA-0521-126A770EB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59971" y="878317"/>
                <a:ext cx="2163814" cy="1333190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E19F3D-C1AF-B7FD-C96A-A9F80A98816D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Quality Measurement System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5B35F8A-B821-DA1E-6C7E-7FEF08E70216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Automated sample collection and measurements from flowing pipeline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Density, Viscosity and Water Cut measurements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67D4CBF-D18F-7CC2-5693-C6DF51AEE375}"/>
                </a:ext>
              </a:extLst>
            </p:cNvPr>
            <p:cNvSpPr txBox="1"/>
            <p:nvPr/>
          </p:nvSpPr>
          <p:spPr>
            <a:xfrm>
              <a:off x="418856" y="3820751"/>
              <a:ext cx="3221793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Pipelines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Custody Transfer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F01AD4A-587C-B1ED-F3D9-0636BAB90DF7}"/>
                </a:ext>
              </a:extLst>
            </p:cNvPr>
            <p:cNvGrpSpPr/>
            <p:nvPr/>
          </p:nvGrpSpPr>
          <p:grpSpPr>
            <a:xfrm>
              <a:off x="1214705" y="5627283"/>
              <a:ext cx="777449" cy="827908"/>
              <a:chOff x="-1508430" y="1343921"/>
              <a:chExt cx="777449" cy="827908"/>
            </a:xfrm>
          </p:grpSpPr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E74A9D24-2668-D717-F851-78765FE3D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51E2BC9-34F1-F970-8E79-C70EACDCAB67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23DD82C-51E3-B4FE-B36E-33AE8711F309}"/>
                </a:ext>
              </a:extLst>
            </p:cNvPr>
            <p:cNvGrpSpPr/>
            <p:nvPr/>
          </p:nvGrpSpPr>
          <p:grpSpPr>
            <a:xfrm>
              <a:off x="1926323" y="5627283"/>
              <a:ext cx="829073" cy="830946"/>
              <a:chOff x="-801428" y="1343921"/>
              <a:chExt cx="829073" cy="830946"/>
            </a:xfrm>
          </p:grpSpPr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55F35CCA-1190-E110-02F9-988249506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FEB6D4D-37B4-B26B-9865-A27B54D5F39C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6103C839-016E-48E6-C55D-D5FDBDE60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709321" y="2278478"/>
              <a:ext cx="250199" cy="250199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CB0B0B5-AAF5-BF71-630D-F2B6547A881C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E22455D8-457E-53FB-C331-881AACA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09E8081-7AB8-B698-B739-566F1E38ADCF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EB980DB8-1042-1981-4951-54A286B50BEC}"/>
              </a:ext>
            </a:extLst>
          </p:cNvPr>
          <p:cNvGrpSpPr/>
          <p:nvPr/>
        </p:nvGrpSpPr>
        <p:grpSpPr>
          <a:xfrm>
            <a:off x="4267346" y="565410"/>
            <a:ext cx="3670837" cy="6023586"/>
            <a:chOff x="4267346" y="565410"/>
            <a:chExt cx="3670837" cy="6023586"/>
          </a:xfrm>
        </p:grpSpPr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313521E4-0686-9829-3202-8B0270D5C32C}"/>
                </a:ext>
              </a:extLst>
            </p:cNvPr>
            <p:cNvSpPr txBox="1"/>
            <p:nvPr/>
          </p:nvSpPr>
          <p:spPr>
            <a:xfrm>
              <a:off x="426734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HIPPS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BF8000FF-3AD4-4446-2E41-B4B4BB9270A6}"/>
                </a:ext>
              </a:extLst>
            </p:cNvPr>
            <p:cNvSpPr txBox="1"/>
            <p:nvPr/>
          </p:nvSpPr>
          <p:spPr>
            <a:xfrm>
              <a:off x="4443637" y="2619609"/>
              <a:ext cx="3318255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Integrity Pressure Protection System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Designed to close valves and isolate process when overpressure is detected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238ECB7C-2A97-234D-8744-D99AC23E55AD}"/>
                </a:ext>
              </a:extLst>
            </p:cNvPr>
            <p:cNvSpPr txBox="1"/>
            <p:nvPr/>
          </p:nvSpPr>
          <p:spPr>
            <a:xfrm>
              <a:off x="4402380" y="3820751"/>
              <a:ext cx="3400768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 Facilities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Natural gas gathering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EBA90356-96F3-3DC4-F308-910AACAA2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490874" y="2278478"/>
              <a:ext cx="250199" cy="250199"/>
            </a:xfrm>
            <a:prstGeom prst="rect">
              <a:avLst/>
            </a:prstGeom>
          </p:spPr>
        </p:pic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D31904A9-DE34-E15E-44F9-EE416E4FBB32}"/>
                </a:ext>
              </a:extLst>
            </p:cNvPr>
            <p:cNvGrpSpPr/>
            <p:nvPr/>
          </p:nvGrpSpPr>
          <p:grpSpPr>
            <a:xfrm>
              <a:off x="5178638" y="565410"/>
              <a:ext cx="1848252" cy="1440000"/>
              <a:chOff x="5178638" y="565410"/>
              <a:chExt cx="1848252" cy="1440000"/>
            </a:xfrm>
          </p:grpSpPr>
          <p:sp>
            <p:nvSpPr>
              <p:cNvPr id="212" name="Rounded Rectangle 211">
                <a:extLst>
                  <a:ext uri="{FF2B5EF4-FFF2-40B4-BE49-F238E27FC236}">
                    <a16:creationId xmlns:a16="http://schemas.microsoft.com/office/drawing/2014/main" id="{1248FF8A-5E9A-3B4D-08D5-6949D0717772}"/>
                  </a:ext>
                </a:extLst>
              </p:cNvPr>
              <p:cNvSpPr/>
              <p:nvPr/>
            </p:nvSpPr>
            <p:spPr>
              <a:xfrm>
                <a:off x="5178638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4" name="Picture 213">
                <a:extLst>
                  <a:ext uri="{FF2B5EF4-FFF2-40B4-BE49-F238E27FC236}">
                    <a16:creationId xmlns:a16="http://schemas.microsoft.com/office/drawing/2014/main" id="{6C187F11-3CCA-D3AD-3D40-B78C3F49E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rcRect l="1815" t="1702" r="1100" b="1698"/>
              <a:stretch>
                <a:fillRect/>
              </a:stretch>
            </p:blipFill>
            <p:spPr>
              <a:xfrm>
                <a:off x="5218328" y="692132"/>
                <a:ext cx="1768873" cy="1186557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B55CAF50-2E98-9F4D-C366-9B1FFD352811}"/>
                </a:ext>
              </a:extLst>
            </p:cNvPr>
            <p:cNvGrpSpPr/>
            <p:nvPr/>
          </p:nvGrpSpPr>
          <p:grpSpPr>
            <a:xfrm>
              <a:off x="4891197" y="5627283"/>
              <a:ext cx="2401691" cy="961713"/>
              <a:chOff x="4280762" y="5627283"/>
              <a:chExt cx="2401691" cy="961713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F4E40767-C26D-D507-DF23-CB2259F398F6}"/>
                  </a:ext>
                </a:extLst>
              </p:cNvPr>
              <p:cNvGrpSpPr/>
              <p:nvPr/>
            </p:nvGrpSpPr>
            <p:grpSpPr>
              <a:xfrm>
                <a:off x="4280762" y="5627283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210" name="Graphic 209">
                  <a:extLst>
                    <a:ext uri="{FF2B5EF4-FFF2-40B4-BE49-F238E27FC236}">
                      <a16:creationId xmlns:a16="http://schemas.microsoft.com/office/drawing/2014/main" id="{96E8631A-52F7-451E-7096-EB2BF11BA2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5D74639B-7F80-F26F-C9C7-7CAB7CE14465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879E58A8-2352-A62C-9971-1229A9E77C18}"/>
                  </a:ext>
                </a:extLst>
              </p:cNvPr>
              <p:cNvGrpSpPr/>
              <p:nvPr/>
            </p:nvGrpSpPr>
            <p:grpSpPr>
              <a:xfrm>
                <a:off x="5853380" y="5627283"/>
                <a:ext cx="829073" cy="830946"/>
                <a:chOff x="-801428" y="1343921"/>
                <a:chExt cx="829073" cy="830946"/>
              </a:xfrm>
            </p:grpSpPr>
            <p:pic>
              <p:nvPicPr>
                <p:cNvPr id="208" name="Graphic 207">
                  <a:extLst>
                    <a:ext uri="{FF2B5EF4-FFF2-40B4-BE49-F238E27FC236}">
                      <a16:creationId xmlns:a16="http://schemas.microsoft.com/office/drawing/2014/main" id="{2EF6C046-F547-0E11-52EA-FA01A3396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3824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AB7AD4A4-6966-CA85-4287-A35700D6FA90}"/>
                    </a:ext>
                  </a:extLst>
                </p:cNvPr>
                <p:cNvSpPr txBox="1"/>
                <p:nvPr/>
              </p:nvSpPr>
              <p:spPr>
                <a:xfrm>
                  <a:off x="-801428" y="1928646"/>
                  <a:ext cx="82907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CHEMICAL</a:t>
                  </a:r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0B1DDC0D-984C-9F7D-16CC-D090AC79762A}"/>
                  </a:ext>
                </a:extLst>
              </p:cNvPr>
              <p:cNvGrpSpPr/>
              <p:nvPr/>
            </p:nvGrpSpPr>
            <p:grpSpPr>
              <a:xfrm>
                <a:off x="5077169" y="5627283"/>
                <a:ext cx="878767" cy="961713"/>
                <a:chOff x="-826837" y="199708"/>
                <a:chExt cx="878767" cy="961713"/>
              </a:xfrm>
            </p:grpSpPr>
            <p:pic>
              <p:nvPicPr>
                <p:cNvPr id="218" name="Graphic 217">
                  <a:extLst>
                    <a:ext uri="{FF2B5EF4-FFF2-40B4-BE49-F238E27FC236}">
                      <a16:creationId xmlns:a16="http://schemas.microsoft.com/office/drawing/2014/main" id="{BD7CA17E-AAF2-AC72-EC9F-9D2DCACD49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6A612547-8042-DF66-AB1B-8CBDD5D4921E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45861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5D912-97F7-8A83-04F3-8C504CDA1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11A649-2E13-04BB-F0FB-454B5913EDB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9756A8-79A5-7A90-E703-1B5A7A83643A}"/>
              </a:ext>
            </a:extLst>
          </p:cNvPr>
          <p:cNvGrpSpPr/>
          <p:nvPr/>
        </p:nvGrpSpPr>
        <p:grpSpPr>
          <a:xfrm>
            <a:off x="5116605" y="-8036504"/>
            <a:ext cx="1958789" cy="8460251"/>
            <a:chOff x="5116605" y="-8036504"/>
            <a:chExt cx="1958789" cy="846025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A9EE0798-7A27-6751-20DC-1C318BD5E918}"/>
                </a:ext>
              </a:extLst>
            </p:cNvPr>
            <p:cNvSpPr/>
            <p:nvPr/>
          </p:nvSpPr>
          <p:spPr>
            <a:xfrm>
              <a:off x="5116605" y="-1264864"/>
              <a:ext cx="1958789" cy="1688611"/>
            </a:xfrm>
            <a:prstGeom prst="hexagon">
              <a:avLst/>
            </a:prstGeom>
            <a:solidFill>
              <a:srgbClr val="A0CF6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C2C5258-3250-E68C-8142-79FC55677E9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8036504"/>
              <a:ext cx="0" cy="67716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hlinkClick r:id="rId3" action="ppaction://hlinksldjump"/>
            <a:extLst>
              <a:ext uri="{FF2B5EF4-FFF2-40B4-BE49-F238E27FC236}">
                <a16:creationId xmlns:a16="http://schemas.microsoft.com/office/drawing/2014/main" id="{BF156DF5-2A00-87BB-A7E7-3C5125515B39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3F368E-6AA8-EB2B-9A17-5CF1E68D0C2A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F97FF46-0516-0157-DE39-C7B9DEF86F28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004384F-1B83-24F3-D7E9-D368B6D56F40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7CF9F7E1-CA96-7C67-130E-D3FFBE132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291A76D-F31B-4651-B2DB-F70FB04CE6A3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DA16D55-9B55-9C56-EC12-E8E86A202A06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B39EDA81-3FC1-0699-6C6C-A6D719593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46B30C9-2936-AB57-ED80-21BCB1FA8C06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1BAE0B9-CE4F-B9A3-1B8D-60340B79E103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2D191FF3-7A4D-6DC1-D645-6C287B185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605CC9E-6ED1-7F0D-2C01-72B9A8DF1396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0D043DA-D3C6-27C8-7AEF-2A8D349DB3C2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48914EB6-8FDC-AA7E-E9B7-A8DAA516C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401F09A-8D8A-221F-FE79-4E5DD73EF808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3B3BD72-B36D-65AB-92A4-8446C21C6310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28A8E840-73BC-8413-057A-C90323B5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3334F1D-3FF8-D4BF-328D-9983C705546C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827C274-3B63-6FB9-71F6-ACD49382DF52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35A4A68A-063C-C221-1F11-105AC7C9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8F9DD1A-3787-8465-302C-164763179F26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F157B6B-A747-C863-11A5-5E0642AB53EF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AD887AC4-C2F6-074B-5843-BF303DE62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95C2E3D-FA53-CCE9-1B15-BFBBF37D95E4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2CD0BF6-FADF-EFF5-B916-E8D6BF201871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B432F19E-B5C0-2F2F-9D5C-36DA89532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E124168-4A0B-DE9B-7446-74C1754535F6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EBF19AA-C9A3-03C7-3C55-5724039DC568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1D762A95-5579-EC8B-4E19-484C426B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6052358-7A60-83AF-F8B4-208AF0105F3A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51587B47-DDB2-6211-6ABC-BB03432077D4}"/>
              </a:ext>
            </a:extLst>
          </p:cNvPr>
          <p:cNvGrpSpPr/>
          <p:nvPr/>
        </p:nvGrpSpPr>
        <p:grpSpPr>
          <a:xfrm>
            <a:off x="154485" y="565410"/>
            <a:ext cx="3824311" cy="6034321"/>
            <a:chOff x="154485" y="565410"/>
            <a:chExt cx="3824311" cy="60343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86ACFE7-644F-E0EE-41F0-3FDF2D92C5D9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CEMS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031D63-D898-6DD9-195B-D418ADF61332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Continuous Emissions Monitoring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Measures and reports pollutants emissions from industrial sources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D65F5C-EBFD-ABED-2468-162D8C86D966}"/>
                </a:ext>
              </a:extLst>
            </p:cNvPr>
            <p:cNvSpPr txBox="1"/>
            <p:nvPr/>
          </p:nvSpPr>
          <p:spPr>
            <a:xfrm>
              <a:off x="418856" y="3820751"/>
              <a:ext cx="3221793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 Facilities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Cement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Waste Incineration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3FD8CB5-EF3F-14DD-C71A-BC28DA2F9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464073" y="2278478"/>
              <a:ext cx="250199" cy="250199"/>
            </a:xfrm>
            <a:prstGeom prst="rect">
              <a:avLst/>
            </a:prstGeom>
          </p:spPr>
        </p:pic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DFDDABB6-F997-8A4D-DEF0-A638E8DD0F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4310" y="565410"/>
              <a:ext cx="1848252" cy="1440000"/>
              <a:chOff x="980471" y="565410"/>
              <a:chExt cx="2195746" cy="1710738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51157566-D965-19E2-D043-9EAB96940790}"/>
                  </a:ext>
                </a:extLst>
              </p:cNvPr>
              <p:cNvSpPr/>
              <p:nvPr/>
            </p:nvSpPr>
            <p:spPr>
              <a:xfrm>
                <a:off x="980471" y="565410"/>
                <a:ext cx="2195746" cy="1710738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AF03E5D1-0B4C-238A-810C-C1CBF433AA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7963" y="628893"/>
                <a:ext cx="720763" cy="1583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A6814E1-FB0C-F9D7-5611-653CBBF767FF}"/>
                </a:ext>
              </a:extLst>
            </p:cNvPr>
            <p:cNvGrpSpPr/>
            <p:nvPr/>
          </p:nvGrpSpPr>
          <p:grpSpPr>
            <a:xfrm>
              <a:off x="154485" y="5627283"/>
              <a:ext cx="777449" cy="827908"/>
              <a:chOff x="-1508430" y="1343921"/>
              <a:chExt cx="777449" cy="827908"/>
            </a:xfrm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BA3CB9C9-F20D-A8C0-669D-C4021D646B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7517697-9031-CCA2-EA42-358DC9EEFFA7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F06437B-A1FF-A59A-2B81-179F976594B0}"/>
                </a:ext>
              </a:extLst>
            </p:cNvPr>
            <p:cNvGrpSpPr/>
            <p:nvPr/>
          </p:nvGrpSpPr>
          <p:grpSpPr>
            <a:xfrm>
              <a:off x="886734" y="5627283"/>
              <a:ext cx="829073" cy="972448"/>
              <a:chOff x="-1534236" y="2423592"/>
              <a:chExt cx="829073" cy="972448"/>
            </a:xfrm>
          </p:grpSpPr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6D76266F-0527-D998-E4E1-44DC36415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-1402404" y="242359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A24FEC6B-3265-828A-DF8E-EECE9A02C062}"/>
                  </a:ext>
                </a:extLst>
              </p:cNvPr>
              <p:cNvSpPr txBox="1"/>
              <p:nvPr/>
            </p:nvSpPr>
            <p:spPr>
              <a:xfrm>
                <a:off x="-1534236" y="2995930"/>
                <a:ext cx="82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REFINING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UPGRADING</a:t>
                </a: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CF45A094-495D-E222-64D0-B143E34308DF}"/>
                </a:ext>
              </a:extLst>
            </p:cNvPr>
            <p:cNvGrpSpPr/>
            <p:nvPr/>
          </p:nvGrpSpPr>
          <p:grpSpPr>
            <a:xfrm>
              <a:off x="1660470" y="5627283"/>
              <a:ext cx="878767" cy="961713"/>
              <a:chOff x="-826837" y="199708"/>
              <a:chExt cx="878767" cy="961713"/>
            </a:xfrm>
          </p:grpSpPr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8892868B-301A-9B27-F0D6-3D6FBC17B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681575" y="19970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903E875E-5866-44C3-C7B0-FF6DFA31A644}"/>
                  </a:ext>
                </a:extLst>
              </p:cNvPr>
              <p:cNvSpPr txBox="1"/>
              <p:nvPr/>
            </p:nvSpPr>
            <p:spPr>
              <a:xfrm>
                <a:off x="-826837" y="761311"/>
                <a:ext cx="8787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POWER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GENERATION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270BC556-0EF6-4512-B9FD-DDCC3B8C4D7D}"/>
                </a:ext>
              </a:extLst>
            </p:cNvPr>
            <p:cNvGrpSpPr/>
            <p:nvPr/>
          </p:nvGrpSpPr>
          <p:grpSpPr>
            <a:xfrm>
              <a:off x="2434418" y="5627283"/>
              <a:ext cx="829073" cy="830946"/>
              <a:chOff x="-801428" y="1343921"/>
              <a:chExt cx="829073" cy="830946"/>
            </a:xfrm>
          </p:grpSpPr>
          <p:pic>
            <p:nvPicPr>
              <p:cNvPr id="114" name="Graphic 113">
                <a:extLst>
                  <a:ext uri="{FF2B5EF4-FFF2-40B4-BE49-F238E27FC236}">
                    <a16:creationId xmlns:a16="http://schemas.microsoft.com/office/drawing/2014/main" id="{9C51EE4B-A7AB-06D7-983E-E722834AB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9C41899-25AA-C6A0-FF6F-22E873C2F08C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982C1775-27D7-29A0-ABB9-4D30C82247F8}"/>
                </a:ext>
              </a:extLst>
            </p:cNvPr>
            <p:cNvGrpSpPr/>
            <p:nvPr/>
          </p:nvGrpSpPr>
          <p:grpSpPr>
            <a:xfrm>
              <a:off x="3257124" y="5627283"/>
              <a:ext cx="721672" cy="972447"/>
              <a:chOff x="-737676" y="2423593"/>
              <a:chExt cx="721672" cy="972447"/>
            </a:xfrm>
          </p:grpSpPr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753A0A59-A8BE-A09A-1C43-44605ADDB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-683466" y="2423593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9D76FD1-9083-9256-1ACC-D9CA0DBBA07A}"/>
                  </a:ext>
                </a:extLst>
              </p:cNvPr>
              <p:cNvSpPr txBox="1"/>
              <p:nvPr/>
            </p:nvSpPr>
            <p:spPr>
              <a:xfrm>
                <a:off x="-737676" y="2995930"/>
                <a:ext cx="7216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METALS</a:t>
                </a:r>
              </a:p>
            </p:txBody>
          </p:sp>
        </p:grpSp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AF730D52-CF50-EFB2-C3B0-1143D500FE1B}"/>
              </a:ext>
            </a:extLst>
          </p:cNvPr>
          <p:cNvGrpSpPr/>
          <p:nvPr/>
        </p:nvGrpSpPr>
        <p:grpSpPr>
          <a:xfrm>
            <a:off x="4275372" y="565409"/>
            <a:ext cx="3670837" cy="6046392"/>
            <a:chOff x="4275372" y="565409"/>
            <a:chExt cx="3670837" cy="604639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4527C5-44C5-EFCA-7AB4-8DB653616315}"/>
                </a:ext>
              </a:extLst>
            </p:cNvPr>
            <p:cNvSpPr txBox="1"/>
            <p:nvPr/>
          </p:nvSpPr>
          <p:spPr>
            <a:xfrm>
              <a:off x="4275372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Valve UPS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4ADDCEBD-9C44-9151-1FA5-0793BCE11EC4}"/>
                </a:ext>
              </a:extLst>
            </p:cNvPr>
            <p:cNvGrpSpPr/>
            <p:nvPr/>
          </p:nvGrpSpPr>
          <p:grpSpPr>
            <a:xfrm>
              <a:off x="4451302" y="565409"/>
              <a:ext cx="3318255" cy="6046392"/>
              <a:chOff x="4451302" y="565409"/>
              <a:chExt cx="3318255" cy="604639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DDDAE0-85F4-DEDB-547D-192FE1B2D212}"/>
                  </a:ext>
                </a:extLst>
              </p:cNvPr>
              <p:cNvSpPr txBox="1"/>
              <p:nvPr/>
            </p:nvSpPr>
            <p:spPr>
              <a:xfrm>
                <a:off x="4451302" y="2629987"/>
                <a:ext cx="3318255" cy="723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Electric fail safe for Valves</a:t>
                </a:r>
              </a:p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Utilizes existing connections of a 24VDC electric actuator to charge the UPS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983D2D-2086-ECEE-E45E-C141ACD5DC4B}"/>
                  </a:ext>
                </a:extLst>
              </p:cNvPr>
              <p:cNvSpPr txBox="1"/>
              <p:nvPr/>
            </p:nvSpPr>
            <p:spPr>
              <a:xfrm>
                <a:off x="4451302" y="3831129"/>
                <a:ext cx="3221793" cy="815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b="1" dirty="0">
                    <a:solidFill>
                      <a:srgbClr val="62BB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Applications</a:t>
                </a:r>
              </a:p>
              <a:p>
                <a:pPr algn="ctr"/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Wherever an electric fail-last </a:t>
                </a:r>
                <a:b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valve is required</a:t>
                </a:r>
              </a:p>
            </p:txBody>
          </p:sp>
          <p:grpSp>
            <p:nvGrpSpPr>
              <p:cNvPr id="1043" name="Group 1042">
                <a:extLst>
                  <a:ext uri="{FF2B5EF4-FFF2-40B4-BE49-F238E27FC236}">
                    <a16:creationId xmlns:a16="http://schemas.microsoft.com/office/drawing/2014/main" id="{9391F2AE-6D99-D01E-7536-1FA5428F4B7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90772" y="565409"/>
                <a:ext cx="1848252" cy="1440000"/>
                <a:chOff x="4992494" y="565409"/>
                <a:chExt cx="2236592" cy="1742562"/>
              </a:xfrm>
            </p:grpSpPr>
            <p:sp>
              <p:nvSpPr>
                <p:cNvPr id="34" name="Rounded Rectangle 33">
                  <a:extLst>
                    <a:ext uri="{FF2B5EF4-FFF2-40B4-BE49-F238E27FC236}">
                      <a16:creationId xmlns:a16="http://schemas.microsoft.com/office/drawing/2014/main" id="{68213027-AB41-8194-72E4-6711B0E540E4}"/>
                    </a:ext>
                  </a:extLst>
                </p:cNvPr>
                <p:cNvSpPr/>
                <p:nvPr/>
              </p:nvSpPr>
              <p:spPr>
                <a:xfrm>
                  <a:off x="4992494" y="565409"/>
                  <a:ext cx="2236592" cy="1742562"/>
                </a:xfrm>
                <a:prstGeom prst="roundRect">
                  <a:avLst>
                    <a:gd name="adj" fmla="val 7354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7F6DBB95-DBDB-0F7C-F670-D66D8F518C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444642" y="700825"/>
                  <a:ext cx="1235112" cy="1439908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DEC0122-B74B-0D26-0BE7-F07F96792D14}"/>
                  </a:ext>
                </a:extLst>
              </p:cNvPr>
              <p:cNvGrpSpPr/>
              <p:nvPr/>
            </p:nvGrpSpPr>
            <p:grpSpPr>
              <a:xfrm>
                <a:off x="6971458" y="5627283"/>
                <a:ext cx="681598" cy="965519"/>
                <a:chOff x="-2109236" y="195902"/>
                <a:chExt cx="681598" cy="965519"/>
              </a:xfrm>
            </p:grpSpPr>
            <p:pic>
              <p:nvPicPr>
                <p:cNvPr id="122" name="Graphic 121">
                  <a:extLst>
                    <a:ext uri="{FF2B5EF4-FFF2-40B4-BE49-F238E27FC236}">
                      <a16:creationId xmlns:a16="http://schemas.microsoft.com/office/drawing/2014/main" id="{E0F02002-3A1A-997E-802C-4B0020B800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38634" y="19590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989B671E-A55A-2C2E-64EC-F6F2AF794FD4}"/>
                    </a:ext>
                  </a:extLst>
                </p:cNvPr>
                <p:cNvSpPr txBox="1"/>
                <p:nvPr/>
              </p:nvSpPr>
              <p:spPr>
                <a:xfrm>
                  <a:off x="-2109236" y="761311"/>
                  <a:ext cx="6815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LIFE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SCIENCES</a:t>
                  </a: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378C96C0-D6EF-E340-6C1C-D60D59CDAC80}"/>
                  </a:ext>
                </a:extLst>
              </p:cNvPr>
              <p:cNvGrpSpPr/>
              <p:nvPr/>
            </p:nvGrpSpPr>
            <p:grpSpPr>
              <a:xfrm>
                <a:off x="6165020" y="5615241"/>
                <a:ext cx="720130" cy="987807"/>
                <a:chOff x="-2147986" y="1329095"/>
                <a:chExt cx="720130" cy="987807"/>
              </a:xfrm>
            </p:grpSpPr>
            <p:pic>
              <p:nvPicPr>
                <p:cNvPr id="125" name="Graphic 124">
                  <a:extLst>
                    <a:ext uri="{FF2B5EF4-FFF2-40B4-BE49-F238E27FC236}">
                      <a16:creationId xmlns:a16="http://schemas.microsoft.com/office/drawing/2014/main" id="{D951D1A0-8EFF-F5F2-C301-83DB6E6A67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66225" y="1329095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6FEFB400-4DAE-93D3-1367-C43A2A4A3DA8}"/>
                    </a:ext>
                  </a:extLst>
                </p:cNvPr>
                <p:cNvSpPr txBox="1"/>
                <p:nvPr/>
              </p:nvSpPr>
              <p:spPr>
                <a:xfrm>
                  <a:off x="-2147986" y="1916792"/>
                  <a:ext cx="72013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PULP &amp; PAPER</a:t>
                  </a: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EBC04BCB-6C22-2B8E-70E3-0B540DFD0E4C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1024" name="Graphic 1023">
                  <a:extLst>
                    <a:ext uri="{FF2B5EF4-FFF2-40B4-BE49-F238E27FC236}">
                      <a16:creationId xmlns:a16="http://schemas.microsoft.com/office/drawing/2014/main" id="{A53F4D3D-D423-9A94-DC76-491A299635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5" name="TextBox 1024">
                  <a:extLst>
                    <a:ext uri="{FF2B5EF4-FFF2-40B4-BE49-F238E27FC236}">
                      <a16:creationId xmlns:a16="http://schemas.microsoft.com/office/drawing/2014/main" id="{E92A4C65-63D9-D4F6-1091-0BAEFCEDBB39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027" name="Group 1026">
                <a:extLst>
                  <a:ext uri="{FF2B5EF4-FFF2-40B4-BE49-F238E27FC236}">
                    <a16:creationId xmlns:a16="http://schemas.microsoft.com/office/drawing/2014/main" id="{EA7C59D1-2A83-C239-25F1-2853E7537231}"/>
                  </a:ext>
                </a:extLst>
              </p:cNvPr>
              <p:cNvGrpSpPr/>
              <p:nvPr/>
            </p:nvGrpSpPr>
            <p:grpSpPr>
              <a:xfrm>
                <a:off x="6380727" y="4733664"/>
                <a:ext cx="829073" cy="830946"/>
                <a:chOff x="-801428" y="1343921"/>
                <a:chExt cx="829073" cy="830946"/>
              </a:xfrm>
            </p:grpSpPr>
            <p:pic>
              <p:nvPicPr>
                <p:cNvPr id="1028" name="Graphic 1027">
                  <a:extLst>
                    <a:ext uri="{FF2B5EF4-FFF2-40B4-BE49-F238E27FC236}">
                      <a16:creationId xmlns:a16="http://schemas.microsoft.com/office/drawing/2014/main" id="{65D5801C-9AC0-ACBF-8B23-FBDE18DE8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3824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DE7529AD-C1AD-A666-42D8-F86E8E6397CA}"/>
                    </a:ext>
                  </a:extLst>
                </p:cNvPr>
                <p:cNvSpPr txBox="1"/>
                <p:nvPr/>
              </p:nvSpPr>
              <p:spPr>
                <a:xfrm>
                  <a:off x="-801428" y="1928646"/>
                  <a:ext cx="82907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CHEMICAL</a:t>
                  </a:r>
                </a:p>
              </p:txBody>
            </p:sp>
          </p:grpSp>
          <p:grpSp>
            <p:nvGrpSpPr>
              <p:cNvPr id="1030" name="Group 1029">
                <a:extLst>
                  <a:ext uri="{FF2B5EF4-FFF2-40B4-BE49-F238E27FC236}">
                    <a16:creationId xmlns:a16="http://schemas.microsoft.com/office/drawing/2014/main" id="{30E0CABE-6F35-9058-C3E5-C15D0909AD97}"/>
                  </a:ext>
                </a:extLst>
              </p:cNvPr>
              <p:cNvGrpSpPr/>
              <p:nvPr/>
            </p:nvGrpSpPr>
            <p:grpSpPr>
              <a:xfrm>
                <a:off x="4941195" y="4736691"/>
                <a:ext cx="739305" cy="817853"/>
                <a:chOff x="-2159334" y="2424298"/>
                <a:chExt cx="739305" cy="817853"/>
              </a:xfrm>
            </p:grpSpPr>
            <p:pic>
              <p:nvPicPr>
                <p:cNvPr id="1031" name="Graphic 1030">
                  <a:extLst>
                    <a:ext uri="{FF2B5EF4-FFF2-40B4-BE49-F238E27FC236}">
                      <a16:creationId xmlns:a16="http://schemas.microsoft.com/office/drawing/2014/main" id="{C1DFBC33-FE47-5D51-0FEB-7357F51C0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66225" y="242429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32" name="TextBox 1031">
                  <a:extLst>
                    <a:ext uri="{FF2B5EF4-FFF2-40B4-BE49-F238E27FC236}">
                      <a16:creationId xmlns:a16="http://schemas.microsoft.com/office/drawing/2014/main" id="{04AD8BFF-3600-1080-FB72-F2D76D191E69}"/>
                    </a:ext>
                  </a:extLst>
                </p:cNvPr>
                <p:cNvSpPr txBox="1"/>
                <p:nvPr/>
              </p:nvSpPr>
              <p:spPr>
                <a:xfrm>
                  <a:off x="-2159334" y="2995930"/>
                  <a:ext cx="73930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SANDS</a:t>
                  </a:r>
                </a:p>
              </p:txBody>
            </p: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6259B629-B225-A727-AF86-288D04145F04}"/>
                  </a:ext>
                </a:extLst>
              </p:cNvPr>
              <p:cNvGrpSpPr/>
              <p:nvPr/>
            </p:nvGrpSpPr>
            <p:grpSpPr>
              <a:xfrm>
                <a:off x="4452891" y="5639353"/>
                <a:ext cx="829073" cy="972448"/>
                <a:chOff x="-1534236" y="2423592"/>
                <a:chExt cx="829073" cy="972448"/>
              </a:xfrm>
            </p:grpSpPr>
            <p:pic>
              <p:nvPicPr>
                <p:cNvPr id="1034" name="Graphic 1033">
                  <a:extLst>
                    <a:ext uri="{FF2B5EF4-FFF2-40B4-BE49-F238E27FC236}">
                      <a16:creationId xmlns:a16="http://schemas.microsoft.com/office/drawing/2014/main" id="{1C52DD2A-9432-5177-9E12-759001E41B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4" y="242359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35" name="TextBox 1034">
                  <a:extLst>
                    <a:ext uri="{FF2B5EF4-FFF2-40B4-BE49-F238E27FC236}">
                      <a16:creationId xmlns:a16="http://schemas.microsoft.com/office/drawing/2014/main" id="{359040C8-CEA6-F776-DB22-66AFC27BC7F2}"/>
                    </a:ext>
                  </a:extLst>
                </p:cNvPr>
                <p:cNvSpPr txBox="1"/>
                <p:nvPr/>
              </p:nvSpPr>
              <p:spPr>
                <a:xfrm>
                  <a:off x="-1534236" y="2995930"/>
                  <a:ext cx="8290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REFINING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UPGRADING</a:t>
                  </a:r>
                </a:p>
              </p:txBody>
            </p: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FAC8723E-FE94-E61C-BACA-EC068AF2247F}"/>
                  </a:ext>
                </a:extLst>
              </p:cNvPr>
              <p:cNvGrpSpPr/>
              <p:nvPr/>
            </p:nvGrpSpPr>
            <p:grpSpPr>
              <a:xfrm>
                <a:off x="5402836" y="5623186"/>
                <a:ext cx="721672" cy="972447"/>
                <a:chOff x="-737676" y="2423593"/>
                <a:chExt cx="721672" cy="972447"/>
              </a:xfrm>
            </p:grpSpPr>
            <p:pic>
              <p:nvPicPr>
                <p:cNvPr id="1037" name="Graphic 1036">
                  <a:extLst>
                    <a:ext uri="{FF2B5EF4-FFF2-40B4-BE49-F238E27FC236}">
                      <a16:creationId xmlns:a16="http://schemas.microsoft.com/office/drawing/2014/main" id="{6E81EDB0-8763-210F-4E30-30F8F73D80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3466" y="2423593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38" name="TextBox 1037">
                  <a:extLst>
                    <a:ext uri="{FF2B5EF4-FFF2-40B4-BE49-F238E27FC236}">
                      <a16:creationId xmlns:a16="http://schemas.microsoft.com/office/drawing/2014/main" id="{87863CB5-DBAA-1828-7B9B-CD24A3FD7B82}"/>
                    </a:ext>
                  </a:extLst>
                </p:cNvPr>
                <p:cNvSpPr txBox="1"/>
                <p:nvPr/>
              </p:nvSpPr>
              <p:spPr>
                <a:xfrm>
                  <a:off x="-737676" y="2995930"/>
                  <a:ext cx="72167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MINING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METALS</a:t>
                  </a:r>
                </a:p>
              </p:txBody>
            </p:sp>
          </p:grpSp>
          <p:pic>
            <p:nvPicPr>
              <p:cNvPr id="1039" name="Picture 1038">
                <a:extLst>
                  <a:ext uri="{FF2B5EF4-FFF2-40B4-BE49-F238E27FC236}">
                    <a16:creationId xmlns:a16="http://schemas.microsoft.com/office/drawing/2014/main" id="{43780D32-5CAF-C9EE-398F-8FD6470B5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37350" y="2269461"/>
                <a:ext cx="250199" cy="250199"/>
              </a:xfrm>
              <a:prstGeom prst="rect">
                <a:avLst/>
              </a:prstGeom>
            </p:spPr>
          </p:pic>
        </p:grp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6487F426-7336-891D-050D-28616FA20364}"/>
              </a:ext>
            </a:extLst>
          </p:cNvPr>
          <p:cNvGrpSpPr/>
          <p:nvPr/>
        </p:nvGrpSpPr>
        <p:grpSpPr>
          <a:xfrm>
            <a:off x="8207623" y="579685"/>
            <a:ext cx="3956172" cy="6023363"/>
            <a:chOff x="8207623" y="579685"/>
            <a:chExt cx="3956172" cy="6023363"/>
          </a:xfrm>
        </p:grpSpPr>
        <p:grpSp>
          <p:nvGrpSpPr>
            <p:cNvPr id="1057" name="Group 1056">
              <a:extLst>
                <a:ext uri="{FF2B5EF4-FFF2-40B4-BE49-F238E27FC236}">
                  <a16:creationId xmlns:a16="http://schemas.microsoft.com/office/drawing/2014/main" id="{C246FAC4-B6EA-2800-1C45-1707861F56B9}"/>
                </a:ext>
              </a:extLst>
            </p:cNvPr>
            <p:cNvGrpSpPr/>
            <p:nvPr/>
          </p:nvGrpSpPr>
          <p:grpSpPr>
            <a:xfrm>
              <a:off x="8207623" y="5620441"/>
              <a:ext cx="739305" cy="817853"/>
              <a:chOff x="-2159334" y="2424298"/>
              <a:chExt cx="739305" cy="817853"/>
            </a:xfrm>
          </p:grpSpPr>
          <p:pic>
            <p:nvPicPr>
              <p:cNvPr id="1058" name="Graphic 1057">
                <a:extLst>
                  <a:ext uri="{FF2B5EF4-FFF2-40B4-BE49-F238E27FC236}">
                    <a16:creationId xmlns:a16="http://schemas.microsoft.com/office/drawing/2014/main" id="{6FE824EC-5070-552D-91DE-6D90031AA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-2066225" y="242429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FB8C2A47-1243-4B86-6193-66735D77B0A3}"/>
                  </a:ext>
                </a:extLst>
              </p:cNvPr>
              <p:cNvSpPr txBox="1"/>
              <p:nvPr/>
            </p:nvSpPr>
            <p:spPr>
              <a:xfrm>
                <a:off x="-2159334" y="2995930"/>
                <a:ext cx="73930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SANDS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9938C7B-42EE-6EFF-AE35-03913BC6F148}"/>
                </a:ext>
              </a:extLst>
            </p:cNvPr>
            <p:cNvSpPr txBox="1"/>
            <p:nvPr/>
          </p:nvSpPr>
          <p:spPr>
            <a:xfrm>
              <a:off x="8300986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Winterization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543AEA6-4E37-D85C-E6A7-D6A311FCCD75}"/>
                </a:ext>
              </a:extLst>
            </p:cNvPr>
            <p:cNvSpPr txBox="1"/>
            <p:nvPr/>
          </p:nvSpPr>
          <p:spPr>
            <a:xfrm>
              <a:off x="8477277" y="2629987"/>
              <a:ext cx="331825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Winterizing to prevent the effects of low ambient temperatures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Rated for hazardous areas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Heated to maintain an internal temperature of 10 deg C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BDD0316-A7F2-B907-FDFA-505216507054}"/>
                </a:ext>
              </a:extLst>
            </p:cNvPr>
            <p:cNvSpPr txBox="1"/>
            <p:nvPr/>
          </p:nvSpPr>
          <p:spPr>
            <a:xfrm>
              <a:off x="8436020" y="3831129"/>
              <a:ext cx="3400768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 Facilities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Natural Gas Gathering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DC4AD41C-C63D-0DFB-7F6F-E260ECA0E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902774" y="2259898"/>
              <a:ext cx="250199" cy="250199"/>
            </a:xfrm>
            <a:prstGeom prst="rect">
              <a:avLst/>
            </a:prstGeom>
          </p:spPr>
        </p:pic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2370DEBC-F4CD-C968-68C9-5265E832F2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12278" y="579685"/>
              <a:ext cx="1848251" cy="1440000"/>
              <a:chOff x="9012605" y="579685"/>
              <a:chExt cx="2247598" cy="1751137"/>
            </a:xfrm>
          </p:grpSpPr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BECE171F-B08B-4359-CCB1-566E840FE902}"/>
                  </a:ext>
                </a:extLst>
              </p:cNvPr>
              <p:cNvSpPr/>
              <p:nvPr/>
            </p:nvSpPr>
            <p:spPr>
              <a:xfrm>
                <a:off x="9012605" y="579685"/>
                <a:ext cx="2247598" cy="1751137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1" name="Picture 1040">
                <a:extLst>
                  <a:ext uri="{FF2B5EF4-FFF2-40B4-BE49-F238E27FC236}">
                    <a16:creationId xmlns:a16="http://schemas.microsoft.com/office/drawing/2014/main" id="{4A74AC61-8639-1B73-2EDF-FA099F537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320719" y="697966"/>
                <a:ext cx="1631370" cy="1514574"/>
              </a:xfrm>
              <a:prstGeom prst="rect">
                <a:avLst/>
              </a:prstGeom>
            </p:spPr>
          </p:pic>
        </p:grpSp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4C4A872D-0481-8AF9-D7AF-592FE126E72E}"/>
                </a:ext>
              </a:extLst>
            </p:cNvPr>
            <p:cNvGrpSpPr/>
            <p:nvPr/>
          </p:nvGrpSpPr>
          <p:grpSpPr>
            <a:xfrm>
              <a:off x="10095764" y="5615241"/>
              <a:ext cx="720130" cy="987807"/>
              <a:chOff x="-2147986" y="1329095"/>
              <a:chExt cx="720130" cy="987807"/>
            </a:xfrm>
          </p:grpSpPr>
          <p:pic>
            <p:nvPicPr>
              <p:cNvPr id="1049" name="Graphic 1048">
                <a:extLst>
                  <a:ext uri="{FF2B5EF4-FFF2-40B4-BE49-F238E27FC236}">
                    <a16:creationId xmlns:a16="http://schemas.microsoft.com/office/drawing/2014/main" id="{C1B9F175-167A-E51D-C6DC-1B219E657D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2066225" y="1329095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0" name="TextBox 1049">
                <a:extLst>
                  <a:ext uri="{FF2B5EF4-FFF2-40B4-BE49-F238E27FC236}">
                    <a16:creationId xmlns:a16="http://schemas.microsoft.com/office/drawing/2014/main" id="{8F4532DB-BF89-79A0-7615-33F8EED77A9A}"/>
                  </a:ext>
                </a:extLst>
              </p:cNvPr>
              <p:cNvSpPr txBox="1"/>
              <p:nvPr/>
            </p:nvSpPr>
            <p:spPr>
              <a:xfrm>
                <a:off x="-2147986" y="1916792"/>
                <a:ext cx="7201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PULP &amp; PAPER</a:t>
                </a:r>
              </a:p>
            </p:txBody>
          </p:sp>
        </p:grpSp>
        <p:grpSp>
          <p:nvGrpSpPr>
            <p:cNvPr id="1051" name="Group 1050">
              <a:extLst>
                <a:ext uri="{FF2B5EF4-FFF2-40B4-BE49-F238E27FC236}">
                  <a16:creationId xmlns:a16="http://schemas.microsoft.com/office/drawing/2014/main" id="{55513C43-AB10-CFF6-0F6F-784E574CA196}"/>
                </a:ext>
              </a:extLst>
            </p:cNvPr>
            <p:cNvGrpSpPr/>
            <p:nvPr/>
          </p:nvGrpSpPr>
          <p:grpSpPr>
            <a:xfrm>
              <a:off x="8824332" y="5614351"/>
              <a:ext cx="777449" cy="827908"/>
              <a:chOff x="-1508430" y="1343921"/>
              <a:chExt cx="777449" cy="827908"/>
            </a:xfrm>
          </p:grpSpPr>
          <p:pic>
            <p:nvPicPr>
              <p:cNvPr id="1052" name="Graphic 1051">
                <a:extLst>
                  <a:ext uri="{FF2B5EF4-FFF2-40B4-BE49-F238E27FC236}">
                    <a16:creationId xmlns:a16="http://schemas.microsoft.com/office/drawing/2014/main" id="{2A0661B8-456F-519C-71DF-1AEF162B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3" name="TextBox 1052">
                <a:extLst>
                  <a:ext uri="{FF2B5EF4-FFF2-40B4-BE49-F238E27FC236}">
                    <a16:creationId xmlns:a16="http://schemas.microsoft.com/office/drawing/2014/main" id="{F6FDAF6B-E89E-CB16-81C1-14212AEA469B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847B9850-D4AA-1641-B9E7-E14DC8E5DC10}"/>
                </a:ext>
              </a:extLst>
            </p:cNvPr>
            <p:cNvGrpSpPr/>
            <p:nvPr/>
          </p:nvGrpSpPr>
          <p:grpSpPr>
            <a:xfrm>
              <a:off x="10667316" y="5611313"/>
              <a:ext cx="829073" cy="830946"/>
              <a:chOff x="-801428" y="1343921"/>
              <a:chExt cx="829073" cy="830946"/>
            </a:xfrm>
          </p:grpSpPr>
          <p:pic>
            <p:nvPicPr>
              <p:cNvPr id="1055" name="Graphic 1054">
                <a:extLst>
                  <a:ext uri="{FF2B5EF4-FFF2-40B4-BE49-F238E27FC236}">
                    <a16:creationId xmlns:a16="http://schemas.microsoft.com/office/drawing/2014/main" id="{B0E0DC5C-ACA5-BAEE-317B-875B10B91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6" name="TextBox 1055">
                <a:extLst>
                  <a:ext uri="{FF2B5EF4-FFF2-40B4-BE49-F238E27FC236}">
                    <a16:creationId xmlns:a16="http://schemas.microsoft.com/office/drawing/2014/main" id="{F4739398-BD39-E1A3-50D4-EF826F5D299F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75B92D9E-EE28-0F27-0059-1B5FC760726E}"/>
                </a:ext>
              </a:extLst>
            </p:cNvPr>
            <p:cNvGrpSpPr/>
            <p:nvPr/>
          </p:nvGrpSpPr>
          <p:grpSpPr>
            <a:xfrm>
              <a:off x="9421865" y="5615241"/>
              <a:ext cx="829073" cy="972448"/>
              <a:chOff x="-1534236" y="2423592"/>
              <a:chExt cx="829073" cy="972448"/>
            </a:xfrm>
          </p:grpSpPr>
          <p:pic>
            <p:nvPicPr>
              <p:cNvPr id="1061" name="Graphic 1060">
                <a:extLst>
                  <a:ext uri="{FF2B5EF4-FFF2-40B4-BE49-F238E27FC236}">
                    <a16:creationId xmlns:a16="http://schemas.microsoft.com/office/drawing/2014/main" id="{97A820E2-DDD7-26D1-8ADB-FB3EC7EB8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-1402404" y="242359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FE73CA85-20BB-123A-B026-B8BE207EBD94}"/>
                  </a:ext>
                </a:extLst>
              </p:cNvPr>
              <p:cNvSpPr txBox="1"/>
              <p:nvPr/>
            </p:nvSpPr>
            <p:spPr>
              <a:xfrm>
                <a:off x="-1534236" y="2995930"/>
                <a:ext cx="82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REFINING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UPGRADING</a:t>
                </a:r>
              </a:p>
            </p:txBody>
          </p:sp>
        </p:grpSp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BE2767F5-14AA-0E26-5B48-F3FB43C89999}"/>
                </a:ext>
              </a:extLst>
            </p:cNvPr>
            <p:cNvGrpSpPr/>
            <p:nvPr/>
          </p:nvGrpSpPr>
          <p:grpSpPr>
            <a:xfrm>
              <a:off x="11285028" y="5618253"/>
              <a:ext cx="878767" cy="961713"/>
              <a:chOff x="-826837" y="199708"/>
              <a:chExt cx="878767" cy="961713"/>
            </a:xfrm>
          </p:grpSpPr>
          <p:pic>
            <p:nvPicPr>
              <p:cNvPr id="1067" name="Graphic 1066">
                <a:extLst>
                  <a:ext uri="{FF2B5EF4-FFF2-40B4-BE49-F238E27FC236}">
                    <a16:creationId xmlns:a16="http://schemas.microsoft.com/office/drawing/2014/main" id="{5AA459CF-B845-AD7E-CF5D-1DFC24ADC1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-681575" y="19970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8" name="TextBox 1067">
                <a:extLst>
                  <a:ext uri="{FF2B5EF4-FFF2-40B4-BE49-F238E27FC236}">
                    <a16:creationId xmlns:a16="http://schemas.microsoft.com/office/drawing/2014/main" id="{EE7E8CBA-FECD-4E21-840E-7200EF87E8A5}"/>
                  </a:ext>
                </a:extLst>
              </p:cNvPr>
              <p:cNvSpPr txBox="1"/>
              <p:nvPr/>
            </p:nvSpPr>
            <p:spPr>
              <a:xfrm>
                <a:off x="-826837" y="761311"/>
                <a:ext cx="8787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POWER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GENERATION</a:t>
                </a:r>
              </a:p>
            </p:txBody>
          </p:sp>
        </p:grp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3A7672C9-1429-FED0-10A7-EDD3F1BEBB43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9"/>
              <a:extLst>
                <a:ext uri="{FF2B5EF4-FFF2-40B4-BE49-F238E27FC236}">
                  <a16:creationId xmlns:a16="http://schemas.microsoft.com/office/drawing/2014/main" id="{DA303FC6-D4CC-B04E-B2E9-1C39FD8B2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2F2F5B1E-DC12-28AC-91EF-22091A965E6F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82" name="Picture 1081">
            <a:hlinkClick r:id="rId31" action="ppaction://hlinksldjump"/>
            <a:extLst>
              <a:ext uri="{FF2B5EF4-FFF2-40B4-BE49-F238E27FC236}">
                <a16:creationId xmlns:a16="http://schemas.microsoft.com/office/drawing/2014/main" id="{6F5BF4FC-42B7-32E5-A934-2A05E41F295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91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0E750-7CC9-5616-2DEB-38809172D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814106-50FF-E0B8-5381-7EBF053ED87F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F2EEF8-71C1-7923-AC1F-D059E052C73F}"/>
              </a:ext>
            </a:extLst>
          </p:cNvPr>
          <p:cNvGrpSpPr/>
          <p:nvPr/>
        </p:nvGrpSpPr>
        <p:grpSpPr>
          <a:xfrm>
            <a:off x="5116605" y="-8036504"/>
            <a:ext cx="1958789" cy="8460251"/>
            <a:chOff x="5116605" y="-8036504"/>
            <a:chExt cx="1958789" cy="846025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B8A022FA-0DE2-5107-3CC3-2731888C66A2}"/>
                </a:ext>
              </a:extLst>
            </p:cNvPr>
            <p:cNvSpPr/>
            <p:nvPr/>
          </p:nvSpPr>
          <p:spPr>
            <a:xfrm>
              <a:off x="5116605" y="-1264864"/>
              <a:ext cx="1958789" cy="1688611"/>
            </a:xfrm>
            <a:prstGeom prst="hexagon">
              <a:avLst/>
            </a:prstGeom>
            <a:solidFill>
              <a:srgbClr val="A0CF6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78C1C1-5B67-70A5-A11D-F085F1000361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8036504"/>
              <a:ext cx="0" cy="67716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hlinkClick r:id="rId3" action="ppaction://hlinksldjump"/>
            <a:extLst>
              <a:ext uri="{FF2B5EF4-FFF2-40B4-BE49-F238E27FC236}">
                <a16:creationId xmlns:a16="http://schemas.microsoft.com/office/drawing/2014/main" id="{8772C7F9-89A2-D458-8D3C-598B5D3DE4B2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E38BC24-6938-2A17-6A18-2C9DA024A0B2}"/>
              </a:ext>
            </a:extLst>
          </p:cNvPr>
          <p:cNvCxnSpPr>
            <a:cxnSpLocks/>
          </p:cNvCxnSpPr>
          <p:nvPr/>
        </p:nvCxnSpPr>
        <p:spPr>
          <a:xfrm>
            <a:off x="6101006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57840FB-88B7-A15F-A55D-66020335609B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E89E96AB-919D-76CC-CA0A-564014E04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0B5581D-1BB1-39C5-7229-0D81B4676DB5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8811D35-85B1-645A-FC9A-329AC8E949B2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AEF919DF-A687-A1E1-295B-1291B63D3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4A76DFB-8F78-32A6-9347-C6708D6FAA71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2D42D07-4570-6DBB-CDB3-BB5A3ABEC8DF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4A8DD2A2-9577-878A-1013-5E8BCC31E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F197B76-9422-EDE9-948F-1AFFCA5F8394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5C27B10-4383-2A5F-97B9-BFBC2397D02F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359015DF-6DDD-7226-F25C-4479119B2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2088BEA-8760-0C78-FF5F-72A65E52B726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BDC62DC-972F-3D7D-93C6-438DA6A730FF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5B97B79D-7DB2-C7B7-33DC-121BF1E76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68C96E6-CE47-7B07-68BF-ED610D92E0E0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373C708-FD64-ACF6-A41F-8D57557D3D89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AD087F0B-40D7-6DC4-79E0-548B768C3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7F78557-B23C-123D-62FF-72B4D7AE7CE3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D84F505-FF02-C721-5210-E8734D9A5A10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03930B34-7398-04ED-B4B5-12A48AA70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A5E7FAE-ED62-1AAC-E3CC-7FF0BD6BD937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736AED0-3E0B-AA5E-C886-C6AFF6887CA6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EAC08227-2FE6-0C32-FB8E-F95F86961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CDAC2FC-E0FB-FAD8-60D4-E6E7F709511B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B3C6259-137B-E7DC-A8CC-D642EDD1D656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CAF8732D-ABAA-C0E5-1F43-A40D9E6C3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BFD30C8-0FC9-229B-53BB-129EE9734892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70630BA0-FDB7-4DD7-F29F-14735A5CC7DD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2"/>
              <a:extLst>
                <a:ext uri="{FF2B5EF4-FFF2-40B4-BE49-F238E27FC236}">
                  <a16:creationId xmlns:a16="http://schemas.microsoft.com/office/drawing/2014/main" id="{1DCB56B9-CD12-72A5-A324-581691467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DCF72719-955E-2FC1-BBD7-62ADBB20BBFA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06B876-4964-4333-CDCC-94186818A23A}"/>
              </a:ext>
            </a:extLst>
          </p:cNvPr>
          <p:cNvGrpSpPr/>
          <p:nvPr/>
        </p:nvGrpSpPr>
        <p:grpSpPr>
          <a:xfrm>
            <a:off x="1467205" y="565410"/>
            <a:ext cx="4000362" cy="5889781"/>
            <a:chOff x="1467205" y="565410"/>
            <a:chExt cx="4000362" cy="58897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7F901E-F687-5543-C577-5500C025A2CD}"/>
                </a:ext>
              </a:extLst>
            </p:cNvPr>
            <p:cNvSpPr txBox="1"/>
            <p:nvPr/>
          </p:nvSpPr>
          <p:spPr>
            <a:xfrm>
              <a:off x="1632328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SpartanPRO</a:t>
              </a: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Surge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C5039D-98B2-A4C6-9251-4036E148E6AF}"/>
                </a:ext>
              </a:extLst>
            </p:cNvPr>
            <p:cNvSpPr txBox="1"/>
            <p:nvPr/>
          </p:nvSpPr>
          <p:spPr>
            <a:xfrm>
              <a:off x="1467205" y="2619609"/>
              <a:ext cx="4000362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Highly accurate pressure control panel designed for the control of pipeline surge valves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 operating costs by reducing nitrogen consumption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904982-3CBB-388E-3915-8058D4D965D0}"/>
                </a:ext>
              </a:extLst>
            </p:cNvPr>
            <p:cNvSpPr txBox="1"/>
            <p:nvPr/>
          </p:nvSpPr>
          <p:spPr>
            <a:xfrm>
              <a:off x="1808258" y="3820751"/>
              <a:ext cx="3221793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Pipelines 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 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Terminals 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Marine Loading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Tank Farms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515612B-3232-CDD7-44F6-E2B9FB92E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548147" y="2278478"/>
              <a:ext cx="250199" cy="250199"/>
            </a:xfrm>
            <a:prstGeom prst="rect">
              <a:avLst/>
            </a:prstGeom>
          </p:spPr>
        </p:pic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112B9099-4E07-C7E8-B6B8-746758FA63EE}"/>
                </a:ext>
              </a:extLst>
            </p:cNvPr>
            <p:cNvGrpSpPr/>
            <p:nvPr/>
          </p:nvGrpSpPr>
          <p:grpSpPr>
            <a:xfrm>
              <a:off x="3032686" y="5627283"/>
              <a:ext cx="777449" cy="827908"/>
              <a:chOff x="-1508430" y="1343921"/>
              <a:chExt cx="777449" cy="827908"/>
            </a:xfrm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92C74DDA-6D84-80E9-2F8C-DC7D7FF3B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975A9AB8-E532-3D4C-48C9-ACCDE1AE58AF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39115D-8B18-877C-D630-75D2195A0FB1}"/>
                </a:ext>
              </a:extLst>
            </p:cNvPr>
            <p:cNvGrpSpPr/>
            <p:nvPr/>
          </p:nvGrpSpPr>
          <p:grpSpPr>
            <a:xfrm>
              <a:off x="2553712" y="565410"/>
              <a:ext cx="1848252" cy="1440000"/>
              <a:chOff x="2553712" y="565410"/>
              <a:chExt cx="1848252" cy="1440000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71CA01D6-92B3-7F0D-2A2B-8116A7952E81}"/>
                  </a:ext>
                </a:extLst>
              </p:cNvPr>
              <p:cNvSpPr/>
              <p:nvPr/>
            </p:nvSpPr>
            <p:spPr>
              <a:xfrm>
                <a:off x="2553712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hlinkClick r:id="rId24"/>
                <a:extLst>
                  <a:ext uri="{FF2B5EF4-FFF2-40B4-BE49-F238E27FC236}">
                    <a16:creationId xmlns:a16="http://schemas.microsoft.com/office/drawing/2014/main" id="{18C7847A-16D3-A0B2-0DB8-B13A3F728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789926" y="679088"/>
                <a:ext cx="1375824" cy="1212644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1AE50D-A336-E8A2-955D-36A97E4B6AAE}"/>
              </a:ext>
            </a:extLst>
          </p:cNvPr>
          <p:cNvGrpSpPr/>
          <p:nvPr/>
        </p:nvGrpSpPr>
        <p:grpSpPr>
          <a:xfrm>
            <a:off x="6917124" y="565409"/>
            <a:ext cx="3673989" cy="5901852"/>
            <a:chOff x="6917124" y="565409"/>
            <a:chExt cx="3673989" cy="590185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D286C8-AAAE-D1E7-7BA0-40858B402DF4}"/>
                </a:ext>
              </a:extLst>
            </p:cNvPr>
            <p:cNvSpPr txBox="1"/>
            <p:nvPr/>
          </p:nvSpPr>
          <p:spPr>
            <a:xfrm>
              <a:off x="6917124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SpartanPRO Multi-Viscosity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DA73C8-5C72-5BAC-C662-D90F284733A5}"/>
                </a:ext>
              </a:extLst>
            </p:cNvPr>
            <p:cNvSpPr txBox="1"/>
            <p:nvPr/>
          </p:nvSpPr>
          <p:spPr>
            <a:xfrm>
              <a:off x="7093054" y="2629987"/>
              <a:ext cx="331825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5C2964-154F-BBC9-8669-565DABA70F85}"/>
                </a:ext>
              </a:extLst>
            </p:cNvPr>
            <p:cNvSpPr txBox="1"/>
            <p:nvPr/>
          </p:nvSpPr>
          <p:spPr>
            <a:xfrm>
              <a:off x="7093054" y="3831129"/>
              <a:ext cx="3221793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7ACF1B0A-46E6-90AB-CC16-3B8A11E0398C}"/>
                </a:ext>
              </a:extLst>
            </p:cNvPr>
            <p:cNvGrpSpPr/>
            <p:nvPr/>
          </p:nvGrpSpPr>
          <p:grpSpPr>
            <a:xfrm>
              <a:off x="8346230" y="5639353"/>
              <a:ext cx="777449" cy="827908"/>
              <a:chOff x="-1508430" y="1343921"/>
              <a:chExt cx="777449" cy="827908"/>
            </a:xfrm>
          </p:grpSpPr>
          <p:pic>
            <p:nvPicPr>
              <p:cNvPr id="1024" name="Graphic 1023">
                <a:extLst>
                  <a:ext uri="{FF2B5EF4-FFF2-40B4-BE49-F238E27FC236}">
                    <a16:creationId xmlns:a16="http://schemas.microsoft.com/office/drawing/2014/main" id="{1827AF5F-53EB-8F4E-08AA-892C19970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43B1CABD-24CB-10B4-D903-9464EFF162B3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5A377607-7D68-74AE-9AD3-056D1D4A8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0340914" y="2269461"/>
              <a:ext cx="250199" cy="25019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FA83DB-FF82-ED6E-9D0A-0AFD754968F2}"/>
                </a:ext>
              </a:extLst>
            </p:cNvPr>
            <p:cNvGrpSpPr/>
            <p:nvPr/>
          </p:nvGrpSpPr>
          <p:grpSpPr>
            <a:xfrm>
              <a:off x="7832524" y="565409"/>
              <a:ext cx="1848252" cy="1440000"/>
              <a:chOff x="7832524" y="565409"/>
              <a:chExt cx="1848252" cy="1440000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709EA5C2-C548-74E6-A8C5-36998184C392}"/>
                  </a:ext>
                </a:extLst>
              </p:cNvPr>
              <p:cNvSpPr/>
              <p:nvPr/>
            </p:nvSpPr>
            <p:spPr>
              <a:xfrm>
                <a:off x="7832524" y="565409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22" name="Picture 2" descr="Optimize Viscosity, Minimize Costs.">
                <a:extLst>
                  <a:ext uri="{FF2B5EF4-FFF2-40B4-BE49-F238E27FC236}">
                    <a16:creationId xmlns:a16="http://schemas.microsoft.com/office/drawing/2014/main" id="{DBD39879-519B-6CE3-3F60-343991C196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8524" y="744700"/>
                <a:ext cx="1716252" cy="1081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hlinkClick r:id="rId29" action="ppaction://hlinksldjump"/>
            <a:extLst>
              <a:ext uri="{FF2B5EF4-FFF2-40B4-BE49-F238E27FC236}">
                <a16:creationId xmlns:a16="http://schemas.microsoft.com/office/drawing/2014/main" id="{1858782C-C811-263C-9D9A-38F8E2922DB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29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78FDD-5174-D65D-B6E2-A505B8DCA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47F974-CA2A-D05B-A1FD-4F8E1372FCA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5A0B7B-A9C4-2216-C03F-BEAE03FCD42A}"/>
              </a:ext>
            </a:extLst>
          </p:cNvPr>
          <p:cNvGrpSpPr/>
          <p:nvPr/>
        </p:nvGrpSpPr>
        <p:grpSpPr>
          <a:xfrm>
            <a:off x="5116605" y="-8036504"/>
            <a:ext cx="1958789" cy="8460251"/>
            <a:chOff x="5116605" y="-8036504"/>
            <a:chExt cx="1958789" cy="846025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55E58B82-E4AC-B176-05AA-CFCE77CDD241}"/>
                </a:ext>
              </a:extLst>
            </p:cNvPr>
            <p:cNvSpPr/>
            <p:nvPr/>
          </p:nvSpPr>
          <p:spPr>
            <a:xfrm>
              <a:off x="5116605" y="-1264864"/>
              <a:ext cx="1958789" cy="1688611"/>
            </a:xfrm>
            <a:prstGeom prst="hexagon">
              <a:avLst/>
            </a:prstGeom>
            <a:solidFill>
              <a:srgbClr val="A0CF6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0DA031B-73E2-B081-DF1D-31F105943C8D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8036504"/>
              <a:ext cx="0" cy="67716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hlinkClick r:id="rId3" action="ppaction://hlinksldjump"/>
            <a:extLst>
              <a:ext uri="{FF2B5EF4-FFF2-40B4-BE49-F238E27FC236}">
                <a16:creationId xmlns:a16="http://schemas.microsoft.com/office/drawing/2014/main" id="{A5A92968-8FEC-2C01-A3F8-0B958B490486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EC8106-217C-2A3F-8256-B5FFBFF4F6D4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576BB38-912E-E566-433D-6B9E7D5332A7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4CB5B12-B6E0-EEB6-AC2D-C37B611AA7DE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F9C29978-5255-FB50-475F-57796BF32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10A72A2-2F0A-DC37-817E-654613772EB9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0418D86-5D24-6EA6-3D8C-4DE9491D3E16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A7DE4667-5BE7-75F7-2E88-F069F505B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85268C8-1E33-6B07-BF20-913F2CC8EC60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F054724-6796-441E-66ED-7CAE6FE738A4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3E4A2FC7-98A0-07B2-230C-DA54F76EC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F433F01-F6D8-2F2E-C044-6112B45B96BD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E58BEED-D7BC-A65E-6794-E8FDA1ED8CEA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D6725561-95CF-BCBF-25DB-E519611A5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CCD0016-6693-146C-3112-7F8CF82FD01B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C34DCC3-F580-F86D-73D8-71B438E5064D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B8257A1F-79F0-44F0-1AC7-53C3143F6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0BB53FF-1807-C79C-AFD9-BE0EF078804F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2581767-CDB6-945E-AD7F-41766A23A760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44314AA9-6323-82FF-1A11-EE7604F3E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D4B6250-62E9-AE72-1B44-45A919DF1A9E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00F7AB9-E529-70AE-EDF5-96326A47E6CE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C4CBD0DA-37C8-437A-B22C-04AEAB3BB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391FD3D-F4CA-0C54-2588-733D6C5275D7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B89680-3017-8F23-7913-D2B3B41FAE24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768C3FE3-820E-EEA0-F49E-029225906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0BC6D8B-6BC8-CC0E-3400-002456AD9C1F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DF9B6DD-2CC7-B94E-EF18-8658CDFF81F6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54F71A1D-88D6-7B89-DD4B-CB64B653E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C5CE825-6C3B-5BAF-CECC-602359B65528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28F42C8F-920D-D6B5-410F-60916BEC8A96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2"/>
              <a:extLst>
                <a:ext uri="{FF2B5EF4-FFF2-40B4-BE49-F238E27FC236}">
                  <a16:creationId xmlns:a16="http://schemas.microsoft.com/office/drawing/2014/main" id="{8CC57A73-89A9-0573-1E36-5DC2CCBA2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27ECEE5A-C09C-C807-EA08-B1C1DB8C983D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82" name="Picture 1081">
            <a:hlinkClick r:id="rId24" action="ppaction://hlinksldjump"/>
            <a:extLst>
              <a:ext uri="{FF2B5EF4-FFF2-40B4-BE49-F238E27FC236}">
                <a16:creationId xmlns:a16="http://schemas.microsoft.com/office/drawing/2014/main" id="{C6322D3C-9450-25DA-DD5D-FD5BB1DE1D2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14EDA8C-BF7E-F74F-C5CB-4CFECFE75843}"/>
              </a:ext>
            </a:extLst>
          </p:cNvPr>
          <p:cNvGrpSpPr/>
          <p:nvPr/>
        </p:nvGrpSpPr>
        <p:grpSpPr>
          <a:xfrm>
            <a:off x="242926" y="565410"/>
            <a:ext cx="3670837" cy="5889781"/>
            <a:chOff x="242926" y="565410"/>
            <a:chExt cx="3670837" cy="58897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7FF695-7B40-B367-3838-523BF7A9E3A5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IOTA-ABO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F49B48-30BA-C066-40FC-1492C5F01545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ABO – Automated Bypass </a:t>
              </a:r>
              <a:r>
                <a:rPr lang="en-US" sz="1200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Odorizer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Odorant injection for lower flow applications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100,000 SCFH and under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Used in place of typical sweep systems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 vent unit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6FADE-FDB3-BDCD-94C4-5FD3BA941157}"/>
                </a:ext>
              </a:extLst>
            </p:cNvPr>
            <p:cNvSpPr txBox="1"/>
            <p:nvPr/>
          </p:nvSpPr>
          <p:spPr>
            <a:xfrm>
              <a:off x="418856" y="4266660"/>
              <a:ext cx="3221793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RMO Stations (Regulate, Monitor, Odorize)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Farms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 Commercial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B055C4B-BD25-39F1-7062-24BA6C0D2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724279" y="2256176"/>
              <a:ext cx="250199" cy="250199"/>
            </a:xfrm>
            <a:prstGeom prst="rect">
              <a:avLst/>
            </a:prstGeom>
          </p:spPr>
        </p:pic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70A77CB-5758-61D0-FE88-55FDD26EA453}"/>
                </a:ext>
              </a:extLst>
            </p:cNvPr>
            <p:cNvGrpSpPr/>
            <p:nvPr/>
          </p:nvGrpSpPr>
          <p:grpSpPr>
            <a:xfrm>
              <a:off x="1641028" y="5627283"/>
              <a:ext cx="777449" cy="827908"/>
              <a:chOff x="-1508430" y="1343921"/>
              <a:chExt cx="777449" cy="827908"/>
            </a:xfrm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46D9FAF3-A164-8C7D-AD82-02D00757D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1D99F53-8D80-A17F-CB87-6DF6F42EA68A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76A2654-F67F-C37E-3056-673D9F5906F1}"/>
                </a:ext>
              </a:extLst>
            </p:cNvPr>
            <p:cNvGrpSpPr/>
            <p:nvPr/>
          </p:nvGrpSpPr>
          <p:grpSpPr>
            <a:xfrm>
              <a:off x="1164310" y="565410"/>
              <a:ext cx="1848252" cy="1440000"/>
              <a:chOff x="1164310" y="565410"/>
              <a:chExt cx="1848252" cy="1440000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E18B801B-1B15-8353-B77F-8660C8CE648D}"/>
                  </a:ext>
                </a:extLst>
              </p:cNvPr>
              <p:cNvSpPr/>
              <p:nvPr/>
            </p:nvSpPr>
            <p:spPr>
              <a:xfrm>
                <a:off x="1164310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CDF82799-B78B-BEA7-F154-ADDBC2BD2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46064" y="624236"/>
                <a:ext cx="1284745" cy="1322348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97C4ED7-DA9D-493C-0454-CAB416DC5AB9}"/>
              </a:ext>
            </a:extLst>
          </p:cNvPr>
          <p:cNvGrpSpPr/>
          <p:nvPr/>
        </p:nvGrpSpPr>
        <p:grpSpPr>
          <a:xfrm>
            <a:off x="4275372" y="565409"/>
            <a:ext cx="3670837" cy="6023587"/>
            <a:chOff x="4275372" y="565409"/>
            <a:chExt cx="3670837" cy="602358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B3897A-DFDC-A13A-15BF-36B22FB49133}"/>
                </a:ext>
              </a:extLst>
            </p:cNvPr>
            <p:cNvSpPr txBox="1"/>
            <p:nvPr/>
          </p:nvSpPr>
          <p:spPr>
            <a:xfrm>
              <a:off x="4275372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IOTA-DP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FC2AF0-CEEA-8A02-4E97-CF24062A08F6}"/>
                </a:ext>
              </a:extLst>
            </p:cNvPr>
            <p:cNvSpPr txBox="1"/>
            <p:nvPr/>
          </p:nvSpPr>
          <p:spPr>
            <a:xfrm>
              <a:off x="4451302" y="2629987"/>
              <a:ext cx="3318255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DP – Differential Pressure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 Odorizing system with solenoid valve injection technology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35,000 SCFH and above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Reliable and very low maintenance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 vent unit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12EDBC-F021-D53E-9559-9D05546B8031}"/>
                </a:ext>
              </a:extLst>
            </p:cNvPr>
            <p:cNvSpPr txBox="1"/>
            <p:nvPr/>
          </p:nvSpPr>
          <p:spPr>
            <a:xfrm>
              <a:off x="4451302" y="4277038"/>
              <a:ext cx="3221793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RMO Stations (Regulate, Monitor, Odorize)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 Gate Stations, Larger Commercial</a:t>
              </a: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F7952D43-B4FF-9081-EDDE-14ECC93E2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654004" y="2269461"/>
              <a:ext cx="250199" cy="25019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D2058A-4F99-77AC-EB33-9D7F78AEF27F}"/>
                </a:ext>
              </a:extLst>
            </p:cNvPr>
            <p:cNvGrpSpPr/>
            <p:nvPr/>
          </p:nvGrpSpPr>
          <p:grpSpPr>
            <a:xfrm>
              <a:off x="5190772" y="565409"/>
              <a:ext cx="1848252" cy="1440000"/>
              <a:chOff x="5190772" y="565409"/>
              <a:chExt cx="1848252" cy="1440000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06BCAEF1-3034-158C-2878-5DFA95D003F2}"/>
                  </a:ext>
                </a:extLst>
              </p:cNvPr>
              <p:cNvSpPr/>
              <p:nvPr/>
            </p:nvSpPr>
            <p:spPr>
              <a:xfrm>
                <a:off x="5190772" y="565409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2C9BF22-92B3-A7C4-1E52-124B60963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79848" y="718116"/>
                <a:ext cx="1670100" cy="1134586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F233555-E8A6-4BB0-6040-0F289A0C45F3}"/>
                </a:ext>
              </a:extLst>
            </p:cNvPr>
            <p:cNvGrpSpPr/>
            <p:nvPr/>
          </p:nvGrpSpPr>
          <p:grpSpPr>
            <a:xfrm>
              <a:off x="5289212" y="5627283"/>
              <a:ext cx="1643312" cy="961713"/>
              <a:chOff x="5704478" y="4733664"/>
              <a:chExt cx="1643312" cy="961713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6C7DD30-BC37-BB06-83A4-E0059E2728B5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1024" name="Graphic 1023">
                  <a:extLst>
                    <a:ext uri="{FF2B5EF4-FFF2-40B4-BE49-F238E27FC236}">
                      <a16:creationId xmlns:a16="http://schemas.microsoft.com/office/drawing/2014/main" id="{BEECAD62-9571-2DF0-C9BC-6761E67F45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5" name="TextBox 1024">
                  <a:extLst>
                    <a:ext uri="{FF2B5EF4-FFF2-40B4-BE49-F238E27FC236}">
                      <a16:creationId xmlns:a16="http://schemas.microsoft.com/office/drawing/2014/main" id="{D3EE1516-BA3B-A89C-908F-C240085757F1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C9C1C97-ECE3-5BB6-98B4-9A10FA00639F}"/>
                  </a:ext>
                </a:extLst>
              </p:cNvPr>
              <p:cNvGrpSpPr/>
              <p:nvPr/>
            </p:nvGrpSpPr>
            <p:grpSpPr>
              <a:xfrm>
                <a:off x="6469023" y="4733664"/>
                <a:ext cx="878767" cy="961713"/>
                <a:chOff x="-826837" y="199708"/>
                <a:chExt cx="878767" cy="961713"/>
              </a:xfrm>
            </p:grpSpPr>
            <p:pic>
              <p:nvPicPr>
                <p:cNvPr id="17" name="Graphic 16">
                  <a:extLst>
                    <a:ext uri="{FF2B5EF4-FFF2-40B4-BE49-F238E27FC236}">
                      <a16:creationId xmlns:a16="http://schemas.microsoft.com/office/drawing/2014/main" id="{986B03C7-96F2-08BD-5A21-0F5086013E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E147D93-C6D2-ACF1-C91F-4D89EA9FDB4D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70E2C34-6174-29A5-FA88-0E044FA96758}"/>
              </a:ext>
            </a:extLst>
          </p:cNvPr>
          <p:cNvGrpSpPr/>
          <p:nvPr/>
        </p:nvGrpSpPr>
        <p:grpSpPr>
          <a:xfrm>
            <a:off x="8300986" y="579685"/>
            <a:ext cx="3670837" cy="6009311"/>
            <a:chOff x="8300986" y="579685"/>
            <a:chExt cx="3670837" cy="600931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96B64B3-09BB-8A6C-F9E8-D20DB30088FB}"/>
                </a:ext>
              </a:extLst>
            </p:cNvPr>
            <p:cNvSpPr txBox="1"/>
            <p:nvPr/>
          </p:nvSpPr>
          <p:spPr>
            <a:xfrm>
              <a:off x="8300986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IOTA-PI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18FE086-DB7A-60BD-A37D-2650DDC19F5F}"/>
                </a:ext>
              </a:extLst>
            </p:cNvPr>
            <p:cNvSpPr txBox="1"/>
            <p:nvPr/>
          </p:nvSpPr>
          <p:spPr>
            <a:xfrm>
              <a:off x="8477277" y="2629987"/>
              <a:ext cx="3318255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 – Pump Inject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Precise odorizing for high pressure, high flow applications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3mm up to 6.8mm SCFH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Pump based system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66FC24F-E64A-0BB0-3FBF-13FD2ED1DA0F}"/>
                </a:ext>
              </a:extLst>
            </p:cNvPr>
            <p:cNvSpPr txBox="1"/>
            <p:nvPr/>
          </p:nvSpPr>
          <p:spPr>
            <a:xfrm>
              <a:off x="8436020" y="4277038"/>
              <a:ext cx="3400768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Fired 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Anywhere large quantities of gas </a:t>
              </a:r>
              <a:b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used that need to be odorized</a:t>
              </a: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872FCF19-54A4-DB7C-950D-48F17578A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0682664" y="2259898"/>
              <a:ext cx="250199" cy="250199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3BE2777-A471-4AE2-E4DB-BDE06DE2E2B6}"/>
                </a:ext>
              </a:extLst>
            </p:cNvPr>
            <p:cNvGrpSpPr/>
            <p:nvPr/>
          </p:nvGrpSpPr>
          <p:grpSpPr>
            <a:xfrm>
              <a:off x="9212278" y="579685"/>
              <a:ext cx="1848251" cy="1440000"/>
              <a:chOff x="9212278" y="579685"/>
              <a:chExt cx="1848251" cy="1440000"/>
            </a:xfrm>
          </p:grpSpPr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83818E0C-39A1-DE60-0ACE-0BD1168F9E43}"/>
                  </a:ext>
                </a:extLst>
              </p:cNvPr>
              <p:cNvSpPr/>
              <p:nvPr/>
            </p:nvSpPr>
            <p:spPr>
              <a:xfrm>
                <a:off x="9212278" y="579685"/>
                <a:ext cx="1848251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1990DB9-5E1F-4231-091E-B20014C7F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470473" y="675955"/>
                <a:ext cx="1331860" cy="124746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9692917-8DF5-DF96-6216-13CF9F6FC482}"/>
                </a:ext>
              </a:extLst>
            </p:cNvPr>
            <p:cNvGrpSpPr/>
            <p:nvPr/>
          </p:nvGrpSpPr>
          <p:grpSpPr>
            <a:xfrm>
              <a:off x="9314748" y="5627283"/>
              <a:ext cx="1643312" cy="961713"/>
              <a:chOff x="5704478" y="4733664"/>
              <a:chExt cx="1643312" cy="96171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699A9BC-4FA1-F5BE-2574-17277C80691D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6E5F0C37-3244-373E-1EC1-DED5F251C8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10049F2-EBC9-870F-4485-51AD1B3EF7A2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6FADC63-C0C2-05E2-1CBB-B20FF319D266}"/>
                  </a:ext>
                </a:extLst>
              </p:cNvPr>
              <p:cNvGrpSpPr/>
              <p:nvPr/>
            </p:nvGrpSpPr>
            <p:grpSpPr>
              <a:xfrm>
                <a:off x="6469023" y="4733664"/>
                <a:ext cx="878767" cy="961713"/>
                <a:chOff x="-826837" y="199708"/>
                <a:chExt cx="878767" cy="961713"/>
              </a:xfrm>
            </p:grpSpPr>
            <p:pic>
              <p:nvPicPr>
                <p:cNvPr id="32" name="Graphic 31">
                  <a:extLst>
                    <a:ext uri="{FF2B5EF4-FFF2-40B4-BE49-F238E27FC236}">
                      <a16:creationId xmlns:a16="http://schemas.microsoft.com/office/drawing/2014/main" id="{3CDBD75C-847C-F102-8558-F7E321B234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E89DCA9-AA0D-0B7D-DF5C-88EF7D964E8A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49022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83C2F-629F-4FAA-534E-5F82D9585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F1798A-C24C-C39F-D660-0AD8FB8C5C85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C566084-A72F-3220-8615-4D9EB37D3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594" y="5978834"/>
            <a:ext cx="1643576" cy="595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663351-5664-474D-FDAE-CF8F94336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896" y="2997896"/>
            <a:ext cx="12409731" cy="15163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C16F3A-6254-7E00-8038-DE6988F7FE97}"/>
              </a:ext>
            </a:extLst>
          </p:cNvPr>
          <p:cNvSpPr txBox="1"/>
          <p:nvPr/>
        </p:nvSpPr>
        <p:spPr>
          <a:xfrm>
            <a:off x="784436" y="330977"/>
            <a:ext cx="558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2BB46"/>
                </a:solidFill>
                <a:latin typeface="Arial Black" panose="020B0604020202020204" pitchFamily="34" charset="0"/>
                <a:ea typeface="Roboto Black" panose="02000000000000000000" pitchFamily="2" charset="0"/>
                <a:cs typeface="Arial Black" panose="020B0604020202020204" pitchFamily="34" charset="0"/>
              </a:rPr>
              <a:t>Automation Solutions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B46906-5C15-3620-9DC0-61ACCF4B3923}"/>
              </a:ext>
            </a:extLst>
          </p:cNvPr>
          <p:cNvGrpSpPr/>
          <p:nvPr/>
        </p:nvGrpSpPr>
        <p:grpSpPr>
          <a:xfrm>
            <a:off x="267715" y="2166378"/>
            <a:ext cx="1098586" cy="855925"/>
            <a:chOff x="980471" y="565410"/>
            <a:chExt cx="2195746" cy="171073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9892E6B-4D11-473C-4EA5-10A69FBE4083}"/>
                </a:ext>
              </a:extLst>
            </p:cNvPr>
            <p:cNvSpPr/>
            <p:nvPr/>
          </p:nvSpPr>
          <p:spPr>
            <a:xfrm>
              <a:off x="980471" y="565410"/>
              <a:ext cx="2195746" cy="1710738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hlinkClick r:id="rId5" action="ppaction://hlinksldjump"/>
              <a:extLst>
                <a:ext uri="{FF2B5EF4-FFF2-40B4-BE49-F238E27FC236}">
                  <a16:creationId xmlns:a16="http://schemas.microsoft.com/office/drawing/2014/main" id="{B0E1CDCA-7569-185B-1A0E-513C949E3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9575" y="838662"/>
              <a:ext cx="1889593" cy="116423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FD804E-CE2A-553D-D877-80ECF94AEED5}"/>
              </a:ext>
            </a:extLst>
          </p:cNvPr>
          <p:cNvGrpSpPr/>
          <p:nvPr/>
        </p:nvGrpSpPr>
        <p:grpSpPr>
          <a:xfrm>
            <a:off x="634669" y="4852177"/>
            <a:ext cx="1098586" cy="855925"/>
            <a:chOff x="4992494" y="565409"/>
            <a:chExt cx="2236592" cy="1742562"/>
          </a:xfrm>
        </p:grpSpPr>
        <p:sp>
          <p:nvSpPr>
            <p:cNvPr id="7" name="Rounded Rectangle 6">
              <a:hlinkClick r:id="rId5" action="ppaction://hlinksldjump"/>
              <a:extLst>
                <a:ext uri="{FF2B5EF4-FFF2-40B4-BE49-F238E27FC236}">
                  <a16:creationId xmlns:a16="http://schemas.microsoft.com/office/drawing/2014/main" id="{80797F21-3F20-D0A3-22AF-42629ACE4055}"/>
                </a:ext>
              </a:extLst>
            </p:cNvPr>
            <p:cNvSpPr/>
            <p:nvPr/>
          </p:nvSpPr>
          <p:spPr>
            <a:xfrm>
              <a:off x="4992494" y="565409"/>
              <a:ext cx="2236592" cy="1742562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hlinkClick r:id="rId5" action="ppaction://hlinksldjump"/>
              <a:extLst>
                <a:ext uri="{FF2B5EF4-FFF2-40B4-BE49-F238E27FC236}">
                  <a16:creationId xmlns:a16="http://schemas.microsoft.com/office/drawing/2014/main" id="{34C72E65-B4EA-8B38-1BC1-F0B4C0A60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726" t="1747" r="1726" b="2246"/>
            <a:stretch>
              <a:fillRect/>
            </a:stretch>
          </p:blipFill>
          <p:spPr>
            <a:xfrm>
              <a:off x="5046064" y="719199"/>
              <a:ext cx="2129453" cy="142753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9D1F88-5106-0709-5912-E517D935D601}"/>
              </a:ext>
            </a:extLst>
          </p:cNvPr>
          <p:cNvGrpSpPr/>
          <p:nvPr/>
        </p:nvGrpSpPr>
        <p:grpSpPr>
          <a:xfrm>
            <a:off x="1448003" y="1405907"/>
            <a:ext cx="1098586" cy="855925"/>
            <a:chOff x="9012605" y="579685"/>
            <a:chExt cx="2247598" cy="1751137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6D18454-4042-E963-CC6C-CD2FC996B6DF}"/>
                </a:ext>
              </a:extLst>
            </p:cNvPr>
            <p:cNvSpPr/>
            <p:nvPr/>
          </p:nvSpPr>
          <p:spPr>
            <a:xfrm>
              <a:off x="9012605" y="579685"/>
              <a:ext cx="2247598" cy="1751137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A3C25355-F2E1-5E58-37DA-C26CDB345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13152" b="5221"/>
            <a:stretch>
              <a:fillRect/>
            </a:stretch>
          </p:blipFill>
          <p:spPr>
            <a:xfrm>
              <a:off x="9244935" y="699362"/>
              <a:ext cx="1782939" cy="15117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061232-851F-2EDC-4C43-64FDBE9048CC}"/>
              </a:ext>
            </a:extLst>
          </p:cNvPr>
          <p:cNvGrpSpPr/>
          <p:nvPr/>
        </p:nvGrpSpPr>
        <p:grpSpPr>
          <a:xfrm>
            <a:off x="1843151" y="5452093"/>
            <a:ext cx="1098586" cy="855924"/>
            <a:chOff x="1164310" y="565410"/>
            <a:chExt cx="1848252" cy="144000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215DFE5-7B37-F3A2-6CEB-4F33490D1864}"/>
                </a:ext>
              </a:extLst>
            </p:cNvPr>
            <p:cNvSpPr/>
            <p:nvPr/>
          </p:nvSpPr>
          <p:spPr>
            <a:xfrm>
              <a:off x="1164310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>
              <a:hlinkClick r:id="rId9" action="ppaction://hlinksldjump"/>
              <a:extLst>
                <a:ext uri="{FF2B5EF4-FFF2-40B4-BE49-F238E27FC236}">
                  <a16:creationId xmlns:a16="http://schemas.microsoft.com/office/drawing/2014/main" id="{14982763-EA36-D01B-1480-E305DCF60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088" y="618846"/>
              <a:ext cx="606697" cy="13331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AF56F0-AF58-FB22-6ECF-E5D8F386066A}"/>
              </a:ext>
            </a:extLst>
          </p:cNvPr>
          <p:cNvGrpSpPr>
            <a:grpSpLocks noChangeAspect="1"/>
          </p:cNvGrpSpPr>
          <p:nvPr/>
        </p:nvGrpSpPr>
        <p:grpSpPr>
          <a:xfrm>
            <a:off x="2624750" y="1713372"/>
            <a:ext cx="1098586" cy="855924"/>
            <a:chOff x="4992494" y="565409"/>
            <a:chExt cx="2236592" cy="1742562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791C98C-F1E6-FF68-2D8D-BC4F6773D6E4}"/>
                </a:ext>
              </a:extLst>
            </p:cNvPr>
            <p:cNvSpPr/>
            <p:nvPr/>
          </p:nvSpPr>
          <p:spPr>
            <a:xfrm>
              <a:off x="4992494" y="565409"/>
              <a:ext cx="2236592" cy="1742562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hlinkClick r:id="rId9" action="ppaction://hlinksldjump"/>
              <a:extLst>
                <a:ext uri="{FF2B5EF4-FFF2-40B4-BE49-F238E27FC236}">
                  <a16:creationId xmlns:a16="http://schemas.microsoft.com/office/drawing/2014/main" id="{F2EE14A4-397D-E9A5-BCF4-5D54A876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44642" y="700825"/>
              <a:ext cx="1235112" cy="1439908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9A857FA-9C9C-281E-23E4-6578A02D6298}"/>
              </a:ext>
            </a:extLst>
          </p:cNvPr>
          <p:cNvGrpSpPr/>
          <p:nvPr/>
        </p:nvGrpSpPr>
        <p:grpSpPr>
          <a:xfrm>
            <a:off x="3856877" y="1394048"/>
            <a:ext cx="1098586" cy="855924"/>
            <a:chOff x="2553712" y="565410"/>
            <a:chExt cx="1848252" cy="144000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EE1A948A-B430-B232-CCC4-44DA2C1FE518}"/>
                </a:ext>
              </a:extLst>
            </p:cNvPr>
            <p:cNvSpPr/>
            <p:nvPr/>
          </p:nvSpPr>
          <p:spPr>
            <a:xfrm>
              <a:off x="2553712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hlinkClick r:id="rId12" action="ppaction://hlinksldjump"/>
              <a:extLst>
                <a:ext uri="{FF2B5EF4-FFF2-40B4-BE49-F238E27FC236}">
                  <a16:creationId xmlns:a16="http://schemas.microsoft.com/office/drawing/2014/main" id="{9E2D8B3E-921D-9DA0-97DC-B6D0BA7FA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89926" y="679088"/>
              <a:ext cx="1375824" cy="121264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7137F4-E4BC-9829-80BB-7034EA88FED5}"/>
              </a:ext>
            </a:extLst>
          </p:cNvPr>
          <p:cNvGrpSpPr/>
          <p:nvPr/>
        </p:nvGrpSpPr>
        <p:grpSpPr>
          <a:xfrm>
            <a:off x="4364438" y="5394192"/>
            <a:ext cx="1098586" cy="855924"/>
            <a:chOff x="7832524" y="565409"/>
            <a:chExt cx="1848252" cy="1440000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9C9C676-E49E-7B05-29A3-A6F3BCF07BE5}"/>
                </a:ext>
              </a:extLst>
            </p:cNvPr>
            <p:cNvSpPr/>
            <p:nvPr/>
          </p:nvSpPr>
          <p:spPr>
            <a:xfrm>
              <a:off x="7832524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2" descr="Optimize Viscosity, Minimize Costs.">
              <a:hlinkClick r:id="rId12" action="ppaction://hlinksldjump"/>
              <a:extLst>
                <a:ext uri="{FF2B5EF4-FFF2-40B4-BE49-F238E27FC236}">
                  <a16:creationId xmlns:a16="http://schemas.microsoft.com/office/drawing/2014/main" id="{F27539A9-08BB-479E-78A9-E0CCF43F0F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8524" y="744700"/>
              <a:ext cx="1716252" cy="108141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3BA8E02-8E98-C0B5-84FF-68FBE8FE0EC3}"/>
              </a:ext>
            </a:extLst>
          </p:cNvPr>
          <p:cNvCxnSpPr>
            <a:cxnSpLocks/>
          </p:cNvCxnSpPr>
          <p:nvPr/>
        </p:nvCxnSpPr>
        <p:spPr>
          <a:xfrm>
            <a:off x="835438" y="3022303"/>
            <a:ext cx="0" cy="438447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AFBB465-CA59-CBA5-17FB-1C91126DCACD}"/>
              </a:ext>
            </a:extLst>
          </p:cNvPr>
          <p:cNvCxnSpPr>
            <a:cxnSpLocks/>
          </p:cNvCxnSpPr>
          <p:nvPr/>
        </p:nvCxnSpPr>
        <p:spPr>
          <a:xfrm>
            <a:off x="1183767" y="3952864"/>
            <a:ext cx="0" cy="875502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D937FF3-D6AC-C5DD-4FEB-37CFFD52AB6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997296" y="2261832"/>
            <a:ext cx="0" cy="895952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269DD6-C359-E4FE-E258-F4B281CD623A}"/>
              </a:ext>
            </a:extLst>
          </p:cNvPr>
          <p:cNvCxnSpPr>
            <a:cxnSpLocks/>
          </p:cNvCxnSpPr>
          <p:nvPr/>
        </p:nvCxnSpPr>
        <p:spPr>
          <a:xfrm>
            <a:off x="2392444" y="3548769"/>
            <a:ext cx="0" cy="1903324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77D873F-8A18-83D0-A21D-4565CB9DF3D8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174043" y="2569296"/>
            <a:ext cx="0" cy="588488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FDEFDC3-E9F0-D17E-C24E-348A958419C7}"/>
              </a:ext>
            </a:extLst>
          </p:cNvPr>
          <p:cNvCxnSpPr>
            <a:cxnSpLocks/>
          </p:cNvCxnSpPr>
          <p:nvPr/>
        </p:nvCxnSpPr>
        <p:spPr>
          <a:xfrm>
            <a:off x="3617174" y="3548769"/>
            <a:ext cx="0" cy="1279597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5BBD7A2-BA80-AF94-FAC6-93928C8693BB}"/>
              </a:ext>
            </a:extLst>
          </p:cNvPr>
          <p:cNvCxnSpPr>
            <a:cxnSpLocks/>
          </p:cNvCxnSpPr>
          <p:nvPr/>
        </p:nvCxnSpPr>
        <p:spPr>
          <a:xfrm>
            <a:off x="4393098" y="2249804"/>
            <a:ext cx="0" cy="1694299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5F56B62-1234-637A-9349-2745C8F73E3C}"/>
              </a:ext>
            </a:extLst>
          </p:cNvPr>
          <p:cNvCxnSpPr>
            <a:cxnSpLocks/>
          </p:cNvCxnSpPr>
          <p:nvPr/>
        </p:nvCxnSpPr>
        <p:spPr>
          <a:xfrm>
            <a:off x="4913731" y="4460733"/>
            <a:ext cx="0" cy="933459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D4B939-6646-9FD6-24C7-E172A86264EE}"/>
              </a:ext>
            </a:extLst>
          </p:cNvPr>
          <p:cNvGrpSpPr/>
          <p:nvPr/>
        </p:nvGrpSpPr>
        <p:grpSpPr>
          <a:xfrm>
            <a:off x="5053087" y="2253219"/>
            <a:ext cx="1098586" cy="855924"/>
            <a:chOff x="1164310" y="565410"/>
            <a:chExt cx="1848252" cy="1440000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22D47B21-AAA1-9CB6-89BE-D02600ED4DCA}"/>
                </a:ext>
              </a:extLst>
            </p:cNvPr>
            <p:cNvSpPr/>
            <p:nvPr/>
          </p:nvSpPr>
          <p:spPr>
            <a:xfrm>
              <a:off x="1164310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hlinkClick r:id="rId15" action="ppaction://hlinksldjump"/>
              <a:extLst>
                <a:ext uri="{FF2B5EF4-FFF2-40B4-BE49-F238E27FC236}">
                  <a16:creationId xmlns:a16="http://schemas.microsoft.com/office/drawing/2014/main" id="{2E58A3C6-CA12-8365-A9A8-6D5E289EF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46064" y="624236"/>
              <a:ext cx="1284745" cy="1322348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CF6428E-412D-40AE-38BD-F46C7F7DA47B}"/>
              </a:ext>
            </a:extLst>
          </p:cNvPr>
          <p:cNvGrpSpPr/>
          <p:nvPr/>
        </p:nvGrpSpPr>
        <p:grpSpPr>
          <a:xfrm>
            <a:off x="5552831" y="4255250"/>
            <a:ext cx="1098586" cy="855924"/>
            <a:chOff x="5190772" y="565409"/>
            <a:chExt cx="1848252" cy="1440000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5AFB724F-D911-BDBE-910C-CD5B76EB6E5C}"/>
                </a:ext>
              </a:extLst>
            </p:cNvPr>
            <p:cNvSpPr/>
            <p:nvPr/>
          </p:nvSpPr>
          <p:spPr>
            <a:xfrm>
              <a:off x="5190772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hlinkClick r:id="rId15" action="ppaction://hlinksldjump"/>
              <a:extLst>
                <a:ext uri="{FF2B5EF4-FFF2-40B4-BE49-F238E27FC236}">
                  <a16:creationId xmlns:a16="http://schemas.microsoft.com/office/drawing/2014/main" id="{789083E6-0DCD-ADAD-2201-2E3F139D4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279848" y="718116"/>
              <a:ext cx="1670100" cy="1134586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CF2C196-625A-82E2-A65C-9D27415DA82D}"/>
              </a:ext>
            </a:extLst>
          </p:cNvPr>
          <p:cNvGrpSpPr/>
          <p:nvPr/>
        </p:nvGrpSpPr>
        <p:grpSpPr>
          <a:xfrm>
            <a:off x="6305785" y="1654341"/>
            <a:ext cx="1098586" cy="855925"/>
            <a:chOff x="9212278" y="579685"/>
            <a:chExt cx="1848251" cy="1440000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CB41A36F-A52B-7C9C-0055-79D3308AE16B}"/>
                </a:ext>
              </a:extLst>
            </p:cNvPr>
            <p:cNvSpPr/>
            <p:nvPr/>
          </p:nvSpPr>
          <p:spPr>
            <a:xfrm>
              <a:off x="9212278" y="579685"/>
              <a:ext cx="1848251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hlinkClick r:id="rId15" action="ppaction://hlinksldjump"/>
              <a:extLst>
                <a:ext uri="{FF2B5EF4-FFF2-40B4-BE49-F238E27FC236}">
                  <a16:creationId xmlns:a16="http://schemas.microsoft.com/office/drawing/2014/main" id="{BC454172-664C-2B4F-9301-912F8BCD3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470473" y="675955"/>
              <a:ext cx="1331860" cy="124746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1A9E8-7565-C2D2-0374-799C26809EE0}"/>
              </a:ext>
            </a:extLst>
          </p:cNvPr>
          <p:cNvGrpSpPr/>
          <p:nvPr/>
        </p:nvGrpSpPr>
        <p:grpSpPr>
          <a:xfrm>
            <a:off x="6841329" y="4863486"/>
            <a:ext cx="1098586" cy="855924"/>
            <a:chOff x="2553712" y="565410"/>
            <a:chExt cx="1848252" cy="144000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C516AA0-54CA-B552-945E-213526891630}"/>
                </a:ext>
              </a:extLst>
            </p:cNvPr>
            <p:cNvSpPr/>
            <p:nvPr/>
          </p:nvSpPr>
          <p:spPr>
            <a:xfrm>
              <a:off x="2553712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hlinkClick r:id="rId19" action="ppaction://hlinksldjump"/>
              <a:extLst>
                <a:ext uri="{FF2B5EF4-FFF2-40B4-BE49-F238E27FC236}">
                  <a16:creationId xmlns:a16="http://schemas.microsoft.com/office/drawing/2014/main" id="{712249F6-C037-32DA-EC8A-2D690E77B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5400000">
              <a:off x="2830809" y="935892"/>
              <a:ext cx="1294058" cy="69903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A84822-8098-212B-D3D4-5467F3C47421}"/>
              </a:ext>
            </a:extLst>
          </p:cNvPr>
          <p:cNvGrpSpPr/>
          <p:nvPr/>
        </p:nvGrpSpPr>
        <p:grpSpPr>
          <a:xfrm>
            <a:off x="8823805" y="1604456"/>
            <a:ext cx="1098586" cy="855924"/>
            <a:chOff x="7832524" y="565409"/>
            <a:chExt cx="1848252" cy="144000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834234A5-F776-D018-665F-75FD7C389ECE}"/>
                </a:ext>
              </a:extLst>
            </p:cNvPr>
            <p:cNvSpPr/>
            <p:nvPr/>
          </p:nvSpPr>
          <p:spPr>
            <a:xfrm>
              <a:off x="7832524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hlinkClick r:id="rId19" action="ppaction://hlinksldjump"/>
              <a:extLst>
                <a:ext uri="{FF2B5EF4-FFF2-40B4-BE49-F238E27FC236}">
                  <a16:creationId xmlns:a16="http://schemas.microsoft.com/office/drawing/2014/main" id="{7F2860D3-AE39-7011-D841-B35504B1EEF5}"/>
                </a:ext>
              </a:extLst>
            </p:cNvPr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7910469" y="800621"/>
              <a:ext cx="1692363" cy="96957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376CAE-978B-7B07-8404-0FF28F04AAC0}"/>
              </a:ext>
            </a:extLst>
          </p:cNvPr>
          <p:cNvGrpSpPr/>
          <p:nvPr/>
        </p:nvGrpSpPr>
        <p:grpSpPr>
          <a:xfrm>
            <a:off x="10045526" y="1937210"/>
            <a:ext cx="1098586" cy="855924"/>
            <a:chOff x="12779721" y="4439956"/>
            <a:chExt cx="1848252" cy="1440000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4F1D9A1-E40A-A8C8-F03B-943A1EF47174}"/>
                </a:ext>
              </a:extLst>
            </p:cNvPr>
            <p:cNvSpPr/>
            <p:nvPr/>
          </p:nvSpPr>
          <p:spPr>
            <a:xfrm>
              <a:off x="12779721" y="4439956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31">
              <a:hlinkClick r:id="rId22" action="ppaction://hlinksldjump"/>
              <a:extLst>
                <a:ext uri="{FF2B5EF4-FFF2-40B4-BE49-F238E27FC236}">
                  <a16:creationId xmlns:a16="http://schemas.microsoft.com/office/drawing/2014/main" id="{3C21E398-3C87-216A-36B6-D2525B9B9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3018835" y="4516093"/>
              <a:ext cx="1370024" cy="128772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30F0507-8E86-EC6E-4454-B77D93C6CBE3}"/>
              </a:ext>
            </a:extLst>
          </p:cNvPr>
          <p:cNvGrpSpPr/>
          <p:nvPr/>
        </p:nvGrpSpPr>
        <p:grpSpPr>
          <a:xfrm>
            <a:off x="10786004" y="4460733"/>
            <a:ext cx="1098586" cy="855924"/>
            <a:chOff x="12042789" y="1828745"/>
            <a:chExt cx="1848252" cy="1440000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E40071F-BBBE-6F7A-F933-297D92CB71BF}"/>
                </a:ext>
              </a:extLst>
            </p:cNvPr>
            <p:cNvSpPr/>
            <p:nvPr/>
          </p:nvSpPr>
          <p:spPr>
            <a:xfrm>
              <a:off x="12042789" y="1828745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hlinkClick r:id="rId22" action="ppaction://hlinksldjump"/>
              <a:extLst>
                <a:ext uri="{FF2B5EF4-FFF2-40B4-BE49-F238E27FC236}">
                  <a16:creationId xmlns:a16="http://schemas.microsoft.com/office/drawing/2014/main" id="{6017420E-298F-67EC-94DD-BF9AD395B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2365062" y="1894504"/>
              <a:ext cx="1203706" cy="1308482"/>
            </a:xfrm>
            <a:prstGeom prst="rect">
              <a:avLst/>
            </a:prstGeom>
          </p:spPr>
        </p:pic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0DBE6B9-345E-FC86-BE66-D9CA55817E36}"/>
              </a:ext>
            </a:extLst>
          </p:cNvPr>
          <p:cNvCxnSpPr>
            <a:cxnSpLocks/>
          </p:cNvCxnSpPr>
          <p:nvPr/>
        </p:nvCxnSpPr>
        <p:spPr>
          <a:xfrm>
            <a:off x="5563899" y="3109143"/>
            <a:ext cx="0" cy="439626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C868EB2-4F95-8121-294A-FE2AA9F0554D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6102124" y="3944103"/>
            <a:ext cx="0" cy="311147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A2C63CE-D1ED-E958-564C-C08552B35817}"/>
              </a:ext>
            </a:extLst>
          </p:cNvPr>
          <p:cNvCxnSpPr>
            <a:cxnSpLocks/>
          </p:cNvCxnSpPr>
          <p:nvPr/>
        </p:nvCxnSpPr>
        <p:spPr>
          <a:xfrm>
            <a:off x="6859773" y="2510266"/>
            <a:ext cx="0" cy="1038503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D6CB08E-AF0C-C1B0-7848-DD17C7104412}"/>
              </a:ext>
            </a:extLst>
          </p:cNvPr>
          <p:cNvCxnSpPr>
            <a:cxnSpLocks/>
          </p:cNvCxnSpPr>
          <p:nvPr/>
        </p:nvCxnSpPr>
        <p:spPr>
          <a:xfrm>
            <a:off x="7390621" y="3548769"/>
            <a:ext cx="0" cy="1315277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4DAD3B1-B48B-B5E5-EA4C-7BB715E4BAEF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9373098" y="2460380"/>
            <a:ext cx="0" cy="1088389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BCA40C9-2087-3B34-065B-671DDAFBA247}"/>
              </a:ext>
            </a:extLst>
          </p:cNvPr>
          <p:cNvCxnSpPr>
            <a:cxnSpLocks/>
          </p:cNvCxnSpPr>
          <p:nvPr/>
        </p:nvCxnSpPr>
        <p:spPr>
          <a:xfrm>
            <a:off x="10594818" y="2793134"/>
            <a:ext cx="0" cy="755635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2B5675E-A5FA-36F4-0091-D622A719754B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11335296" y="3945832"/>
            <a:ext cx="1" cy="514901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40AEB3D-E761-EB7A-568D-B903744DB2DC}"/>
              </a:ext>
            </a:extLst>
          </p:cNvPr>
          <p:cNvSpPr txBox="1"/>
          <p:nvPr/>
        </p:nvSpPr>
        <p:spPr>
          <a:xfrm>
            <a:off x="290805" y="1531827"/>
            <a:ext cx="10584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</a:p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AE8DFBF-7350-88ED-632B-53CEF61F591F}"/>
              </a:ext>
            </a:extLst>
          </p:cNvPr>
          <p:cNvSpPr txBox="1"/>
          <p:nvPr/>
        </p:nvSpPr>
        <p:spPr>
          <a:xfrm>
            <a:off x="659188" y="5764574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HIPPS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BDEDAE9-3B4A-EB50-0FE6-CC00A7BE174D}"/>
              </a:ext>
            </a:extLst>
          </p:cNvPr>
          <p:cNvSpPr txBox="1"/>
          <p:nvPr/>
        </p:nvSpPr>
        <p:spPr>
          <a:xfrm>
            <a:off x="1448003" y="1105984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1FEB2E7-4F54-E175-735C-BB82DFB617AE}"/>
              </a:ext>
            </a:extLst>
          </p:cNvPr>
          <p:cNvSpPr txBox="1"/>
          <p:nvPr/>
        </p:nvSpPr>
        <p:spPr>
          <a:xfrm>
            <a:off x="1863225" y="6389939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E955D8F-1CBD-903D-F4DA-A1628CFA6687}"/>
              </a:ext>
            </a:extLst>
          </p:cNvPr>
          <p:cNvSpPr txBox="1"/>
          <p:nvPr/>
        </p:nvSpPr>
        <p:spPr>
          <a:xfrm>
            <a:off x="2637222" y="1426078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UPS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5D39F17-365F-6E8A-E877-7EFCD250B2C2}"/>
              </a:ext>
            </a:extLst>
          </p:cNvPr>
          <p:cNvGrpSpPr/>
          <p:nvPr/>
        </p:nvGrpSpPr>
        <p:grpSpPr>
          <a:xfrm>
            <a:off x="3067512" y="4830199"/>
            <a:ext cx="1098586" cy="855924"/>
            <a:chOff x="3780196" y="4830199"/>
            <a:chExt cx="1098586" cy="855924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D5BD7A12-62B5-8882-15E4-0D3B05B9064C}"/>
                </a:ext>
              </a:extLst>
            </p:cNvPr>
            <p:cNvSpPr/>
            <p:nvPr/>
          </p:nvSpPr>
          <p:spPr>
            <a:xfrm>
              <a:off x="3780196" y="4830199"/>
              <a:ext cx="1098586" cy="855924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hlinkClick r:id="rId9" action="ppaction://hlinksldjump"/>
              <a:extLst>
                <a:ext uri="{FF2B5EF4-FFF2-40B4-BE49-F238E27FC236}">
                  <a16:creationId xmlns:a16="http://schemas.microsoft.com/office/drawing/2014/main" id="{A1071DB3-9B8C-6A59-12F8-01173F492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922114" y="4879951"/>
              <a:ext cx="814751" cy="756420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A87317D1-7DEA-86FC-1E85-C879511A0538}"/>
              </a:ext>
            </a:extLst>
          </p:cNvPr>
          <p:cNvSpPr txBox="1"/>
          <p:nvPr/>
        </p:nvSpPr>
        <p:spPr>
          <a:xfrm>
            <a:off x="3087586" y="5732613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Winterization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10EA6D7-A64D-0F79-CA45-233AE5DD24A0}"/>
              </a:ext>
            </a:extLst>
          </p:cNvPr>
          <p:cNvSpPr txBox="1"/>
          <p:nvPr/>
        </p:nvSpPr>
        <p:spPr>
          <a:xfrm>
            <a:off x="3719105" y="1105048"/>
            <a:ext cx="1333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SpartanPRO</a:t>
            </a:r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Surge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8396F98-5214-3141-816E-1C84E64E3FF9}"/>
              </a:ext>
            </a:extLst>
          </p:cNvPr>
          <p:cNvSpPr txBox="1"/>
          <p:nvPr/>
        </p:nvSpPr>
        <p:spPr>
          <a:xfrm>
            <a:off x="4358926" y="6300861"/>
            <a:ext cx="105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SpartanPRO</a:t>
            </a:r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MultiViscosity</a:t>
            </a:r>
            <a:endParaRPr lang="en-US" sz="1000" b="1" dirty="0">
              <a:solidFill>
                <a:srgbClr val="62BB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D719E2F-EBE6-6821-E313-1CB9391D17B6}"/>
              </a:ext>
            </a:extLst>
          </p:cNvPr>
          <p:cNvSpPr txBox="1"/>
          <p:nvPr/>
        </p:nvSpPr>
        <p:spPr>
          <a:xfrm>
            <a:off x="5079875" y="1966944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IOTA-ABO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93BC38C-D3CA-95B3-1CA4-A72D68169C7B}"/>
              </a:ext>
            </a:extLst>
          </p:cNvPr>
          <p:cNvSpPr txBox="1"/>
          <p:nvPr/>
        </p:nvSpPr>
        <p:spPr>
          <a:xfrm>
            <a:off x="6305785" y="1390488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IOTA-PI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C381A27-5CF9-9982-9D22-5BF3B329A954}"/>
              </a:ext>
            </a:extLst>
          </p:cNvPr>
          <p:cNvSpPr txBox="1"/>
          <p:nvPr/>
        </p:nvSpPr>
        <p:spPr>
          <a:xfrm>
            <a:off x="5572905" y="5146437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IOTA-DP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D8060AC-9AC3-F20D-4A8E-2D4B97639AEC}"/>
              </a:ext>
            </a:extLst>
          </p:cNvPr>
          <p:cNvSpPr txBox="1"/>
          <p:nvPr/>
        </p:nvSpPr>
        <p:spPr>
          <a:xfrm>
            <a:off x="8843879" y="1181676"/>
            <a:ext cx="105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Truck/Rail Load/Unload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0009DBC-52B7-FBDA-3EF7-5FB94FC93070}"/>
              </a:ext>
            </a:extLst>
          </p:cNvPr>
          <p:cNvSpPr txBox="1"/>
          <p:nvPr/>
        </p:nvSpPr>
        <p:spPr>
          <a:xfrm>
            <a:off x="10052553" y="1649928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mRNA-PF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135EB92-3221-3A85-1D98-CFF358B98680}"/>
              </a:ext>
            </a:extLst>
          </p:cNvPr>
          <p:cNvSpPr txBox="1"/>
          <p:nvPr/>
        </p:nvSpPr>
        <p:spPr>
          <a:xfrm>
            <a:off x="6861402" y="5764750"/>
            <a:ext cx="105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Conditioning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F591858-D370-F51E-A043-5A5E17C5665E}"/>
              </a:ext>
            </a:extLst>
          </p:cNvPr>
          <p:cNvSpPr txBox="1"/>
          <p:nvPr/>
        </p:nvSpPr>
        <p:spPr>
          <a:xfrm>
            <a:off x="10826152" y="5333931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mRNA-TFF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E9E3CFE-1AF3-1173-A3BC-BE3E78009FD8}"/>
              </a:ext>
            </a:extLst>
          </p:cNvPr>
          <p:cNvSpPr txBox="1"/>
          <p:nvPr/>
        </p:nvSpPr>
        <p:spPr>
          <a:xfrm>
            <a:off x="8129826" y="5051249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IOTA-PT</a:t>
            </a:r>
          </a:p>
        </p:txBody>
      </p:sp>
      <p:sp>
        <p:nvSpPr>
          <p:cNvPr id="105" name="Rounded Rectangle 104">
            <a:hlinkClick r:id="rId26" action="ppaction://hlinksldjump"/>
            <a:extLst>
              <a:ext uri="{FF2B5EF4-FFF2-40B4-BE49-F238E27FC236}">
                <a16:creationId xmlns:a16="http://schemas.microsoft.com/office/drawing/2014/main" id="{6783A9BC-6295-A128-70CE-EBC0CC813D96}"/>
              </a:ext>
            </a:extLst>
          </p:cNvPr>
          <p:cNvSpPr/>
          <p:nvPr/>
        </p:nvSpPr>
        <p:spPr>
          <a:xfrm>
            <a:off x="7567143" y="1875131"/>
            <a:ext cx="1098586" cy="855924"/>
          </a:xfrm>
          <a:prstGeom prst="roundRect">
            <a:avLst>
              <a:gd name="adj" fmla="val 7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IOTA-PSU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7DC7A37-6A73-14DF-C4E4-FA0D07135675}"/>
              </a:ext>
            </a:extLst>
          </p:cNvPr>
          <p:cNvGrpSpPr/>
          <p:nvPr/>
        </p:nvGrpSpPr>
        <p:grpSpPr>
          <a:xfrm>
            <a:off x="8109752" y="4164482"/>
            <a:ext cx="1098586" cy="855924"/>
            <a:chOff x="5190772" y="565409"/>
            <a:chExt cx="1848252" cy="1440000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DB331906-F4B0-CF82-9DDC-38A0A8E505D4}"/>
                </a:ext>
              </a:extLst>
            </p:cNvPr>
            <p:cNvSpPr/>
            <p:nvPr/>
          </p:nvSpPr>
          <p:spPr>
            <a:xfrm>
              <a:off x="5190772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" name="Picture 107">
              <a:hlinkClick r:id="rId26" action="ppaction://hlinksldjump"/>
              <a:extLst>
                <a:ext uri="{FF2B5EF4-FFF2-40B4-BE49-F238E27FC236}">
                  <a16:creationId xmlns:a16="http://schemas.microsoft.com/office/drawing/2014/main" id="{20848D64-5619-818A-CD51-E55A85992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408343" y="684497"/>
              <a:ext cx="1413110" cy="1201825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A794F4D-D079-C54A-676E-DA534C5F34E7}"/>
              </a:ext>
            </a:extLst>
          </p:cNvPr>
          <p:cNvGrpSpPr/>
          <p:nvPr/>
        </p:nvGrpSpPr>
        <p:grpSpPr>
          <a:xfrm>
            <a:off x="9384887" y="4595230"/>
            <a:ext cx="1098586" cy="855925"/>
            <a:chOff x="9212278" y="579685"/>
            <a:chExt cx="1848251" cy="1440000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159AF334-65D8-E80A-0C30-9AC33C3309FC}"/>
                </a:ext>
              </a:extLst>
            </p:cNvPr>
            <p:cNvSpPr/>
            <p:nvPr/>
          </p:nvSpPr>
          <p:spPr>
            <a:xfrm>
              <a:off x="9212278" y="579685"/>
              <a:ext cx="1848251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2EE1C6FA-7155-A65B-5105-645C9F6CD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572731" y="641684"/>
              <a:ext cx="1127345" cy="1316002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844DEE0-974A-89A0-F856-56CD29C4DCBD}"/>
              </a:ext>
            </a:extLst>
          </p:cNvPr>
          <p:cNvGrpSpPr/>
          <p:nvPr/>
        </p:nvGrpSpPr>
        <p:grpSpPr>
          <a:xfrm>
            <a:off x="10839603" y="622294"/>
            <a:ext cx="1098586" cy="855924"/>
            <a:chOff x="5178638" y="565410"/>
            <a:chExt cx="1848252" cy="1440000"/>
          </a:xfrm>
        </p:grpSpPr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4B2E1CD3-DD50-8D17-F92E-99D5351F714B}"/>
                </a:ext>
              </a:extLst>
            </p:cNvPr>
            <p:cNvSpPr/>
            <p:nvPr/>
          </p:nvSpPr>
          <p:spPr>
            <a:xfrm>
              <a:off x="5178638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4" name="Picture 113">
              <a:hlinkClick r:id="rId29" action="ppaction://hlinksldjump"/>
              <a:extLst>
                <a:ext uri="{FF2B5EF4-FFF2-40B4-BE49-F238E27FC236}">
                  <a16:creationId xmlns:a16="http://schemas.microsoft.com/office/drawing/2014/main" id="{BB3C70AB-981E-C238-F0DA-91E8ABF81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b="10202"/>
            <a:stretch>
              <a:fillRect/>
            </a:stretch>
          </p:blipFill>
          <p:spPr>
            <a:xfrm>
              <a:off x="5275662" y="712883"/>
              <a:ext cx="1654204" cy="1145055"/>
            </a:xfrm>
            <a:prstGeom prst="rect">
              <a:avLst/>
            </a:prstGeom>
          </p:spPr>
        </p:pic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5EC87D32-6B12-1217-C892-D6C08F3FF50F}"/>
              </a:ext>
            </a:extLst>
          </p:cNvPr>
          <p:cNvSpPr txBox="1"/>
          <p:nvPr/>
        </p:nvSpPr>
        <p:spPr>
          <a:xfrm>
            <a:off x="9404961" y="5466463"/>
            <a:ext cx="105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Blending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45F2A98F-8613-660E-6181-166F5CEC3936}"/>
              </a:ext>
            </a:extLst>
          </p:cNvPr>
          <p:cNvCxnSpPr>
            <a:cxnSpLocks/>
          </p:cNvCxnSpPr>
          <p:nvPr/>
        </p:nvCxnSpPr>
        <p:spPr>
          <a:xfrm>
            <a:off x="11388896" y="1484847"/>
            <a:ext cx="0" cy="2063922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527FC606-C112-6C0B-C0C5-D3246EF0673A}"/>
              </a:ext>
            </a:extLst>
          </p:cNvPr>
          <p:cNvSpPr txBox="1"/>
          <p:nvPr/>
        </p:nvSpPr>
        <p:spPr>
          <a:xfrm>
            <a:off x="10859677" y="355405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67282F35-03FC-81C4-70BB-E350108E06C5}"/>
              </a:ext>
            </a:extLst>
          </p:cNvPr>
          <p:cNvSpPr txBox="1"/>
          <p:nvPr/>
        </p:nvSpPr>
        <p:spPr>
          <a:xfrm>
            <a:off x="7587217" y="1624196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IOTA-PSU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E049718-0184-8FDC-46C9-C82A3D37EE52}"/>
              </a:ext>
            </a:extLst>
          </p:cNvPr>
          <p:cNvCxnSpPr>
            <a:cxnSpLocks/>
          </p:cNvCxnSpPr>
          <p:nvPr/>
        </p:nvCxnSpPr>
        <p:spPr>
          <a:xfrm>
            <a:off x="8116436" y="2731055"/>
            <a:ext cx="0" cy="291248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BD8FA99C-D51A-4240-BB57-8284D88D9F84}"/>
              </a:ext>
            </a:extLst>
          </p:cNvPr>
          <p:cNvCxnSpPr>
            <a:cxnSpLocks/>
            <a:endCxn id="107" idx="0"/>
          </p:cNvCxnSpPr>
          <p:nvPr/>
        </p:nvCxnSpPr>
        <p:spPr>
          <a:xfrm>
            <a:off x="8659045" y="3803094"/>
            <a:ext cx="0" cy="361388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FEFA872F-EC8B-7BE1-860A-8A1421EB8A21}"/>
              </a:ext>
            </a:extLst>
          </p:cNvPr>
          <p:cNvCxnSpPr>
            <a:cxnSpLocks/>
            <a:endCxn id="110" idx="0"/>
          </p:cNvCxnSpPr>
          <p:nvPr/>
        </p:nvCxnSpPr>
        <p:spPr>
          <a:xfrm>
            <a:off x="9934180" y="3952864"/>
            <a:ext cx="0" cy="642366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ounded Rectangle 143">
            <a:hlinkClick r:id="rId31" action="ppaction://hlinksldjump"/>
            <a:extLst>
              <a:ext uri="{FF2B5EF4-FFF2-40B4-BE49-F238E27FC236}">
                <a16:creationId xmlns:a16="http://schemas.microsoft.com/office/drawing/2014/main" id="{F76312D2-55A2-FD3C-1207-342AAC5B756B}"/>
              </a:ext>
            </a:extLst>
          </p:cNvPr>
          <p:cNvSpPr/>
          <p:nvPr/>
        </p:nvSpPr>
        <p:spPr>
          <a:xfrm>
            <a:off x="9048440" y="517260"/>
            <a:ext cx="1185175" cy="310050"/>
          </a:xfrm>
          <a:prstGeom prst="roundRect">
            <a:avLst/>
          </a:prstGeom>
          <a:solidFill>
            <a:srgbClr val="C3D9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1937"/>
                </a:solidFill>
              </a:rPr>
              <a:t>Downstream</a:t>
            </a:r>
          </a:p>
        </p:txBody>
      </p:sp>
      <p:sp>
        <p:nvSpPr>
          <p:cNvPr id="146" name="Rounded Rectangle 145">
            <a:hlinkClick r:id="rId32" action="ppaction://hlinksldjump"/>
            <a:extLst>
              <a:ext uri="{FF2B5EF4-FFF2-40B4-BE49-F238E27FC236}">
                <a16:creationId xmlns:a16="http://schemas.microsoft.com/office/drawing/2014/main" id="{8F3AAE50-7821-1340-E8CB-2A21F6A37DFB}"/>
              </a:ext>
            </a:extLst>
          </p:cNvPr>
          <p:cNvSpPr/>
          <p:nvPr/>
        </p:nvSpPr>
        <p:spPr>
          <a:xfrm>
            <a:off x="7770516" y="517260"/>
            <a:ext cx="1185175" cy="310050"/>
          </a:xfrm>
          <a:prstGeom prst="roundRect">
            <a:avLst/>
          </a:prstGeom>
          <a:solidFill>
            <a:srgbClr val="A0CF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1937"/>
                </a:solidFill>
              </a:rPr>
              <a:t>Midstream</a:t>
            </a:r>
          </a:p>
        </p:txBody>
      </p:sp>
      <p:sp>
        <p:nvSpPr>
          <p:cNvPr id="147" name="Rounded Rectangle 146">
            <a:hlinkClick r:id="rId33" action="ppaction://hlinksldjump"/>
            <a:extLst>
              <a:ext uri="{FF2B5EF4-FFF2-40B4-BE49-F238E27FC236}">
                <a16:creationId xmlns:a16="http://schemas.microsoft.com/office/drawing/2014/main" id="{4226DDB9-D6A5-4941-A772-5CFF507D6EE0}"/>
              </a:ext>
            </a:extLst>
          </p:cNvPr>
          <p:cNvSpPr/>
          <p:nvPr/>
        </p:nvSpPr>
        <p:spPr>
          <a:xfrm>
            <a:off x="6492592" y="517260"/>
            <a:ext cx="1185175" cy="310050"/>
          </a:xfrm>
          <a:prstGeom prst="roundRect">
            <a:avLst/>
          </a:prstGeom>
          <a:solidFill>
            <a:srgbClr val="62BB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1937"/>
                </a:solidFill>
              </a:rPr>
              <a:t>Upstream</a:t>
            </a:r>
          </a:p>
        </p:txBody>
      </p:sp>
    </p:spTree>
    <p:extLst>
      <p:ext uri="{BB962C8B-B14F-4D97-AF65-F5344CB8AC3E}">
        <p14:creationId xmlns:p14="http://schemas.microsoft.com/office/powerpoint/2010/main" val="20140249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"/>
                            </p:stCondLst>
                            <p:childTnLst>
                              <p:par>
                                <p:cTn id="2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"/>
                            </p:stCondLst>
                            <p:childTnLst>
                              <p:par>
                                <p:cTn id="3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"/>
                            </p:stCondLst>
                            <p:childTnLst>
                              <p:par>
                                <p:cTn id="5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"/>
                            </p:stCondLst>
                            <p:childTnLst>
                              <p:par>
                                <p:cTn id="6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"/>
                            </p:stCondLst>
                            <p:childTnLst>
                              <p:par>
                                <p:cTn id="8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"/>
                            </p:stCondLst>
                            <p:childTnLst>
                              <p:par>
                                <p:cTn id="9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"/>
                            </p:stCondLst>
                            <p:childTnLst>
                              <p:par>
                                <p:cTn id="11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3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4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"/>
                            </p:stCondLst>
                            <p:childTnLst>
                              <p:par>
                                <p:cTn id="12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6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80"/>
                            </p:stCondLst>
                            <p:childTnLst>
                              <p:par>
                                <p:cTn id="14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9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10"/>
                            </p:stCondLst>
                            <p:childTnLst>
                              <p:par>
                                <p:cTn id="15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2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3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40"/>
                            </p:stCondLst>
                            <p:childTnLst>
                              <p:par>
                                <p:cTn id="17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5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6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70"/>
                            </p:stCondLst>
                            <p:childTnLst>
                              <p:par>
                                <p:cTn id="18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8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9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"/>
                            </p:stCondLst>
                            <p:childTnLst>
                              <p:par>
                                <p:cTn id="20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1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2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30"/>
                            </p:stCondLst>
                            <p:childTnLst>
                              <p:par>
                                <p:cTn id="21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44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50"/>
                            </p:stCondLst>
                            <p:childTnLst>
                              <p:par>
                                <p:cTn id="2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60"/>
                            </p:stCondLst>
                            <p:childTnLst>
                              <p:par>
                                <p:cTn id="23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7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48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490"/>
                            </p:stCondLst>
                            <p:childTnLst>
                              <p:par>
                                <p:cTn id="24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1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20"/>
                            </p:stCondLst>
                            <p:childTnLst>
                              <p:par>
                                <p:cTn id="26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3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40"/>
                            </p:stCondLst>
                            <p:childTnLst>
                              <p:par>
                                <p:cTn id="2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50"/>
                            </p:stCondLst>
                            <p:childTnLst>
                              <p:par>
                                <p:cTn id="27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60"/>
                            </p:stCondLst>
                            <p:childTnLst>
                              <p:par>
                                <p:cTn id="2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70"/>
                            </p:stCondLst>
                            <p:childTnLst>
                              <p:par>
                                <p:cTn id="2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6" grpId="0"/>
      <p:bldP spid="77" grpId="0"/>
      <p:bldP spid="78" grpId="0"/>
      <p:bldP spid="79" grpId="0"/>
      <p:bldP spid="80" grpId="0"/>
      <p:bldP spid="86" grpId="0"/>
      <p:bldP spid="87" grpId="0"/>
      <p:bldP spid="89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103" grpId="0"/>
      <p:bldP spid="105" grpId="0" animBg="1"/>
      <p:bldP spid="126" grpId="0"/>
      <p:bldP spid="129" grpId="0"/>
      <p:bldP spid="1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CD0E8-B48C-C5B0-3C00-CDAD00E3B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353955-DDFA-3093-6557-B8E08E8A0718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ACC3728-AD16-BFBC-C5C2-BD06C81F6499}"/>
              </a:ext>
            </a:extLst>
          </p:cNvPr>
          <p:cNvGrpSpPr/>
          <p:nvPr/>
        </p:nvGrpSpPr>
        <p:grpSpPr>
          <a:xfrm>
            <a:off x="5116605" y="-8036504"/>
            <a:ext cx="1958789" cy="8460251"/>
            <a:chOff x="5116605" y="-8036504"/>
            <a:chExt cx="1958789" cy="846025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4686D9C6-2C9D-4E83-4D04-F70B4DE9E59F}"/>
                </a:ext>
              </a:extLst>
            </p:cNvPr>
            <p:cNvSpPr/>
            <p:nvPr/>
          </p:nvSpPr>
          <p:spPr>
            <a:xfrm>
              <a:off x="5116605" y="-1264864"/>
              <a:ext cx="1958789" cy="1688611"/>
            </a:xfrm>
            <a:prstGeom prst="hexagon">
              <a:avLst/>
            </a:prstGeom>
            <a:solidFill>
              <a:srgbClr val="A0CF6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4066AFA-6BD7-87C9-3816-120A559A5D6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8036504"/>
              <a:ext cx="0" cy="67716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F35BC9-1015-D658-18C6-440C14DCDAAE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84CF00C-0D94-E054-3817-F9487948B285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1AC9DD4-84B0-EA3E-878B-81F79E0FD9AB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D91BEE1B-A2E3-BFB9-86D8-FA4B019D4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C182ED9-5A6E-D5AB-A563-EBA8FE8DE8D0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E2F4FA8-6591-51A1-7353-E744B5DC23A3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CD122AD4-49C1-CB8C-B871-FD3865A7B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BFA5626-7076-78BD-9AF1-6C25153CAB13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9410217-7459-7D4E-4CB2-FF109B2EA4C2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600064BD-0D82-7AB6-B4C5-5FBFD906E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523C78E-7850-3817-4D0B-82E8DFD814CC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DE13C58-2895-9155-F69F-38A6FFE14A2F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3014A175-5E7E-FCC3-11AF-ED8EC7F55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5E0AA01-DB21-4750-2649-68C5FC25BD64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4A01824-A024-EF7C-E546-3BF9C93256E6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27BA7CC4-19FD-EBAB-FA8C-4297DDCCB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68D5B2A-7105-8985-4F72-34190688364E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F395E0C-323C-7C78-DC7B-EC6B86C4E9A3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7F975E0B-A6DA-8D1A-91B3-013AA7E48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082AFBE-2AB2-DD27-1966-B997C41B816E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985CB0A-C855-ED18-520A-67CB09D589B3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87DEC8F6-9240-BD90-B7A6-A40B7A6C8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AAED32-3766-AD6F-4CD0-5DDB600A60F9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FA1B875-743F-1A5B-9F7F-BEF0C8C08C65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F773BBEA-3B68-EC4D-8DAD-4F235AE18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F598BC2-6091-0539-4F2D-0446DA73A32F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F58158E-6237-6956-5FFA-F0A5C243E0A1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0324098E-D37A-E194-86EC-E07E258AB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1281168-AA0D-6307-2E03-97094A3D4AF2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2DF391AD-8B3D-F282-7B09-64587A1649F9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1"/>
              <a:extLst>
                <a:ext uri="{FF2B5EF4-FFF2-40B4-BE49-F238E27FC236}">
                  <a16:creationId xmlns:a16="http://schemas.microsoft.com/office/drawing/2014/main" id="{22F5DA86-D90F-B0E5-F4B0-61ADF0302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C9CD1670-A12E-5ED7-1381-B2F2CE7B6E66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82" name="Picture 1081">
            <a:hlinkClick r:id="rId23" action="ppaction://hlinksldjump"/>
            <a:extLst>
              <a:ext uri="{FF2B5EF4-FFF2-40B4-BE49-F238E27FC236}">
                <a16:creationId xmlns:a16="http://schemas.microsoft.com/office/drawing/2014/main" id="{52DDE8F4-562A-370B-59E1-D12B24C17D3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8FBF53-00EE-1B02-5D15-B20AF415D9BF}"/>
              </a:ext>
            </a:extLst>
          </p:cNvPr>
          <p:cNvGrpSpPr/>
          <p:nvPr/>
        </p:nvGrpSpPr>
        <p:grpSpPr>
          <a:xfrm>
            <a:off x="4275372" y="565409"/>
            <a:ext cx="3670837" cy="6023587"/>
            <a:chOff x="4275372" y="565409"/>
            <a:chExt cx="3670837" cy="602358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5CC4FD-2A3A-0C64-D500-E9CF599A08F4}"/>
                </a:ext>
              </a:extLst>
            </p:cNvPr>
            <p:cNvSpPr txBox="1"/>
            <p:nvPr/>
          </p:nvSpPr>
          <p:spPr>
            <a:xfrm>
              <a:off x="4275372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IOTA-PT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B945AD-9A1C-29E3-AE0B-EDEA3101B54D}"/>
                </a:ext>
              </a:extLst>
            </p:cNvPr>
            <p:cNvSpPr txBox="1"/>
            <p:nvPr/>
          </p:nvSpPr>
          <p:spPr>
            <a:xfrm>
              <a:off x="4451302" y="2629987"/>
              <a:ext cx="3318255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 – Pressurized Tank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Batch and/or continuous odorant injection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35,000 SCFH and above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 vent unit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A40C07-5567-F46C-59F3-300C4D6814AD}"/>
                </a:ext>
              </a:extLst>
            </p:cNvPr>
            <p:cNvSpPr txBox="1"/>
            <p:nvPr/>
          </p:nvSpPr>
          <p:spPr>
            <a:xfrm>
              <a:off x="4451302" y="4277038"/>
              <a:ext cx="3221793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RMO Stations (Regulate, Monitor, Odorize)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 Gate Stations, Larger Commercial</a:t>
              </a: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242D29FE-700E-92AE-BCE8-1BA2D556F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654004" y="2269461"/>
              <a:ext cx="250199" cy="250199"/>
            </a:xfrm>
            <a:prstGeom prst="rect">
              <a:avLst/>
            </a:prstGeom>
          </p:spPr>
        </p:pic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D1BF352F-F0DD-643C-292B-7F3F68A56DCF}"/>
                </a:ext>
              </a:extLst>
            </p:cNvPr>
            <p:cNvSpPr/>
            <p:nvPr/>
          </p:nvSpPr>
          <p:spPr>
            <a:xfrm>
              <a:off x="5190772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45A1AF1-4847-58B5-356F-957485B964BC}"/>
                </a:ext>
              </a:extLst>
            </p:cNvPr>
            <p:cNvGrpSpPr/>
            <p:nvPr/>
          </p:nvGrpSpPr>
          <p:grpSpPr>
            <a:xfrm>
              <a:off x="5289212" y="5627283"/>
              <a:ext cx="1643312" cy="961713"/>
              <a:chOff x="5704478" y="4733664"/>
              <a:chExt cx="1643312" cy="961713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F3ADE39-8721-75BA-828E-4B18822BFD4C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1024" name="Graphic 1023">
                  <a:extLst>
                    <a:ext uri="{FF2B5EF4-FFF2-40B4-BE49-F238E27FC236}">
                      <a16:creationId xmlns:a16="http://schemas.microsoft.com/office/drawing/2014/main" id="{639075E9-3DCF-91D9-9426-883463B816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5" name="TextBox 1024">
                  <a:extLst>
                    <a:ext uri="{FF2B5EF4-FFF2-40B4-BE49-F238E27FC236}">
                      <a16:creationId xmlns:a16="http://schemas.microsoft.com/office/drawing/2014/main" id="{464F0587-60A9-4A57-BE6E-9C6E754BD71E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408CD7-ECB0-9728-6C64-DB8A0A341F95}"/>
                  </a:ext>
                </a:extLst>
              </p:cNvPr>
              <p:cNvGrpSpPr/>
              <p:nvPr/>
            </p:nvGrpSpPr>
            <p:grpSpPr>
              <a:xfrm>
                <a:off x="6469023" y="4733664"/>
                <a:ext cx="878767" cy="961713"/>
                <a:chOff x="-826837" y="199708"/>
                <a:chExt cx="878767" cy="961713"/>
              </a:xfrm>
            </p:grpSpPr>
            <p:pic>
              <p:nvPicPr>
                <p:cNvPr id="17" name="Graphic 16">
                  <a:extLst>
                    <a:ext uri="{FF2B5EF4-FFF2-40B4-BE49-F238E27FC236}">
                      <a16:creationId xmlns:a16="http://schemas.microsoft.com/office/drawing/2014/main" id="{7D85974B-C234-C146-E4B0-563FD2DB66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2A1B15C-3B47-73FD-9E0F-CF13A1EC9542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2B1003A-785E-AEC4-7A59-05B229EC2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408343" y="684497"/>
              <a:ext cx="1413110" cy="120182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01E6EC6-8246-906E-747C-385F655BFF25}"/>
              </a:ext>
            </a:extLst>
          </p:cNvPr>
          <p:cNvGrpSpPr/>
          <p:nvPr/>
        </p:nvGrpSpPr>
        <p:grpSpPr>
          <a:xfrm>
            <a:off x="242926" y="565410"/>
            <a:ext cx="3670837" cy="6023586"/>
            <a:chOff x="242926" y="565410"/>
            <a:chExt cx="3670837" cy="60235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8080D9-4C33-F0ED-DA43-356BFC82E00B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IOTA-PSU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93EBAD-B423-F797-B28E-D5C3C6213C29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PSU – Pipe Saturation Unit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 Odorizing system with solenoid valve injection technology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35,000 SCFH and above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Reliable and very low maintenance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 vent unit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BF346A-64BD-08A2-5ED7-EE03934625CF}"/>
                </a:ext>
              </a:extLst>
            </p:cNvPr>
            <p:cNvSpPr txBox="1"/>
            <p:nvPr/>
          </p:nvSpPr>
          <p:spPr>
            <a:xfrm>
              <a:off x="418856" y="4266660"/>
              <a:ext cx="3221793" cy="815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unit will saturate pipelines with odorant to avoid under odorizing new installations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CD6C9B4-5B95-EADA-6895-BA559C1EE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724279" y="2256176"/>
              <a:ext cx="250199" cy="250199"/>
            </a:xfrm>
            <a:prstGeom prst="rect">
              <a:avLst/>
            </a:prstGeom>
          </p:spPr>
        </p:pic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EC71778-D48D-8086-EA9B-FB6E4FD546C0}"/>
                </a:ext>
              </a:extLst>
            </p:cNvPr>
            <p:cNvSpPr/>
            <p:nvPr/>
          </p:nvSpPr>
          <p:spPr>
            <a:xfrm>
              <a:off x="1164310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54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IOTA-PSU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3E73A90-7612-03C2-A004-B11C7CC9C65A}"/>
                </a:ext>
              </a:extLst>
            </p:cNvPr>
            <p:cNvGrpSpPr/>
            <p:nvPr/>
          </p:nvGrpSpPr>
          <p:grpSpPr>
            <a:xfrm>
              <a:off x="1185320" y="5627283"/>
              <a:ext cx="1643312" cy="961713"/>
              <a:chOff x="5704478" y="4733664"/>
              <a:chExt cx="1643312" cy="961713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B786D82-2C93-A512-42B5-A42A913AD0CE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50" name="Graphic 49">
                  <a:extLst>
                    <a:ext uri="{FF2B5EF4-FFF2-40B4-BE49-F238E27FC236}">
                      <a16:creationId xmlns:a16="http://schemas.microsoft.com/office/drawing/2014/main" id="{10DF41A9-0984-1D27-0B4C-FC4AF638E3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13D7EB3-5883-D663-D566-F44C6B94004D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962D381B-2EB9-AD7D-A17F-044149EF2896}"/>
                  </a:ext>
                </a:extLst>
              </p:cNvPr>
              <p:cNvGrpSpPr/>
              <p:nvPr/>
            </p:nvGrpSpPr>
            <p:grpSpPr>
              <a:xfrm>
                <a:off x="6469023" y="4733664"/>
                <a:ext cx="878767" cy="961713"/>
                <a:chOff x="-826837" y="199708"/>
                <a:chExt cx="878767" cy="961713"/>
              </a:xfrm>
            </p:grpSpPr>
            <p:pic>
              <p:nvPicPr>
                <p:cNvPr id="48" name="Graphic 47">
                  <a:extLst>
                    <a:ext uri="{FF2B5EF4-FFF2-40B4-BE49-F238E27FC236}">
                      <a16:creationId xmlns:a16="http://schemas.microsoft.com/office/drawing/2014/main" id="{D524B0B0-04F9-57D6-2352-540CECF155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BE77576-881B-B6FD-B0BE-0F7EDE96831F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35A45E-6699-AC65-0292-545CC24B2C5B}"/>
              </a:ext>
            </a:extLst>
          </p:cNvPr>
          <p:cNvGrpSpPr/>
          <p:nvPr/>
        </p:nvGrpSpPr>
        <p:grpSpPr>
          <a:xfrm>
            <a:off x="8300986" y="579685"/>
            <a:ext cx="3670837" cy="6030841"/>
            <a:chOff x="8300986" y="579685"/>
            <a:chExt cx="3670837" cy="603084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CF99233-9C55-2544-9A85-7AD3D3EE289E}"/>
                </a:ext>
              </a:extLst>
            </p:cNvPr>
            <p:cNvSpPr txBox="1"/>
            <p:nvPr/>
          </p:nvSpPr>
          <p:spPr>
            <a:xfrm>
              <a:off x="8300986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Hydrogen Blending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C8AE84F-BA1F-EC17-EDB5-F03CCA11FA50}"/>
                </a:ext>
              </a:extLst>
            </p:cNvPr>
            <p:cNvSpPr txBox="1"/>
            <p:nvPr/>
          </p:nvSpPr>
          <p:spPr>
            <a:xfrm>
              <a:off x="8477277" y="2629987"/>
              <a:ext cx="331825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Blending hydrogen into flowing gas streams from 0 -20% concentration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Concentration verified by an online analyzer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Compensates automatically for accurate blending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E934B91-75CA-B888-6056-B173C78CD244}"/>
                </a:ext>
              </a:extLst>
            </p:cNvPr>
            <p:cNvSpPr txBox="1"/>
            <p:nvPr/>
          </p:nvSpPr>
          <p:spPr>
            <a:xfrm>
              <a:off x="8436020" y="4277038"/>
              <a:ext cx="3400768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Distribution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Transportation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anywhere natural gas is used</a:t>
              </a: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C65E5C81-E1A5-BDBB-AD39-B8C0F479E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1292610" y="2259898"/>
              <a:ext cx="250199" cy="250199"/>
            </a:xfrm>
            <a:prstGeom prst="rect">
              <a:avLst/>
            </a:prstGeom>
          </p:spPr>
        </p:pic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59D50E4F-DB8D-E7B4-F4D4-3B69502CFE3B}"/>
                </a:ext>
              </a:extLst>
            </p:cNvPr>
            <p:cNvSpPr/>
            <p:nvPr/>
          </p:nvSpPr>
          <p:spPr>
            <a:xfrm>
              <a:off x="9212278" y="579685"/>
              <a:ext cx="1848251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B14332C-E888-7473-3324-CD878CFA1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572731" y="641684"/>
              <a:ext cx="1127345" cy="1316002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C7E544A-FC81-B7A4-4071-F21F438E2233}"/>
                </a:ext>
              </a:extLst>
            </p:cNvPr>
            <p:cNvGrpSpPr/>
            <p:nvPr/>
          </p:nvGrpSpPr>
          <p:grpSpPr>
            <a:xfrm>
              <a:off x="8958959" y="5627283"/>
              <a:ext cx="2399267" cy="983243"/>
              <a:chOff x="9314748" y="5627283"/>
              <a:chExt cx="2399267" cy="98324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9D0A46B-6DEF-7C17-7A93-1A9C4074CA82}"/>
                  </a:ext>
                </a:extLst>
              </p:cNvPr>
              <p:cNvGrpSpPr/>
              <p:nvPr/>
            </p:nvGrpSpPr>
            <p:grpSpPr>
              <a:xfrm>
                <a:off x="9314748" y="5627283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7C706E06-79EE-A93C-35E1-77530C9B39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C2792CB-D1A9-1122-8B32-60119117E419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F274852-A741-193D-F862-71575A44D8D9}"/>
                  </a:ext>
                </a:extLst>
              </p:cNvPr>
              <p:cNvGrpSpPr/>
              <p:nvPr/>
            </p:nvGrpSpPr>
            <p:grpSpPr>
              <a:xfrm>
                <a:off x="10079293" y="5627283"/>
                <a:ext cx="878767" cy="961713"/>
                <a:chOff x="-826837" y="199708"/>
                <a:chExt cx="878767" cy="961713"/>
              </a:xfrm>
            </p:grpSpPr>
            <p:pic>
              <p:nvPicPr>
                <p:cNvPr id="32" name="Graphic 31">
                  <a:extLst>
                    <a:ext uri="{FF2B5EF4-FFF2-40B4-BE49-F238E27FC236}">
                      <a16:creationId xmlns:a16="http://schemas.microsoft.com/office/drawing/2014/main" id="{8676EA55-5373-EE49-3FE7-D57199D9B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140D54F-397E-AB8F-9D3D-A7D669ACD0B4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E606306-E2CA-3DDE-4D4A-1A4ACE039804}"/>
                  </a:ext>
                </a:extLst>
              </p:cNvPr>
              <p:cNvGrpSpPr/>
              <p:nvPr/>
            </p:nvGrpSpPr>
            <p:grpSpPr>
              <a:xfrm>
                <a:off x="10884942" y="5638078"/>
                <a:ext cx="829073" cy="972448"/>
                <a:chOff x="-1534236" y="2423592"/>
                <a:chExt cx="829073" cy="972448"/>
              </a:xfrm>
            </p:grpSpPr>
            <p:pic>
              <p:nvPicPr>
                <p:cNvPr id="57" name="Graphic 56">
                  <a:extLst>
                    <a:ext uri="{FF2B5EF4-FFF2-40B4-BE49-F238E27FC236}">
                      <a16:creationId xmlns:a16="http://schemas.microsoft.com/office/drawing/2014/main" id="{0A7DE92E-0077-3BD5-9A41-DA7012232D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4" y="242359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8482F87-D11F-D7A2-A7B9-53288CC6CB6F}"/>
                    </a:ext>
                  </a:extLst>
                </p:cNvPr>
                <p:cNvSpPr txBox="1"/>
                <p:nvPr/>
              </p:nvSpPr>
              <p:spPr>
                <a:xfrm>
                  <a:off x="-1534236" y="2995930"/>
                  <a:ext cx="8290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REFINING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UPGRADING</a:t>
                  </a:r>
                </a:p>
              </p:txBody>
            </p:sp>
          </p:grpSp>
        </p:grpSp>
      </p:grpSp>
      <p:sp>
        <p:nvSpPr>
          <p:cNvPr id="2" name="TextBox 1">
            <a:hlinkClick r:id="rId30" action="ppaction://hlinksldjump"/>
            <a:extLst>
              <a:ext uri="{FF2B5EF4-FFF2-40B4-BE49-F238E27FC236}">
                <a16:creationId xmlns:a16="http://schemas.microsoft.com/office/drawing/2014/main" id="{9C2A32D9-9E4E-6005-3751-752DBA105F4C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</p:spTree>
    <p:extLst>
      <p:ext uri="{BB962C8B-B14F-4D97-AF65-F5344CB8AC3E}">
        <p14:creationId xmlns:p14="http://schemas.microsoft.com/office/powerpoint/2010/main" val="202854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5B088-0F29-5DCF-627E-E95564B9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38F151-A77D-E2A2-795C-845525E6DF64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6FB715-BA36-3A83-F000-CAC10BA0BBF3}"/>
              </a:ext>
            </a:extLst>
          </p:cNvPr>
          <p:cNvGrpSpPr/>
          <p:nvPr/>
        </p:nvGrpSpPr>
        <p:grpSpPr>
          <a:xfrm>
            <a:off x="5116605" y="-8036504"/>
            <a:ext cx="1958789" cy="8460251"/>
            <a:chOff x="5116605" y="-8036504"/>
            <a:chExt cx="1958789" cy="846025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6BE2D776-3719-BB5D-EE39-B01C62FCF9A8}"/>
                </a:ext>
              </a:extLst>
            </p:cNvPr>
            <p:cNvSpPr/>
            <p:nvPr/>
          </p:nvSpPr>
          <p:spPr>
            <a:xfrm>
              <a:off x="5116605" y="-1264864"/>
              <a:ext cx="1958789" cy="1688611"/>
            </a:xfrm>
            <a:prstGeom prst="hexagon">
              <a:avLst/>
            </a:prstGeom>
            <a:solidFill>
              <a:srgbClr val="A0CF6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1AB8D56-E15E-A6B7-212A-7F73C89868AA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8036504"/>
              <a:ext cx="0" cy="67716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3A4119-E042-5345-C672-4C4026B1FCE9}"/>
              </a:ext>
            </a:extLst>
          </p:cNvPr>
          <p:cNvCxnSpPr>
            <a:cxnSpLocks/>
          </p:cNvCxnSpPr>
          <p:nvPr/>
        </p:nvCxnSpPr>
        <p:spPr>
          <a:xfrm>
            <a:off x="6101006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9D5FB3E-7255-B5D4-4C7D-6C5DC2DCBF19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1E490DC6-D39B-BA25-79BC-638F38E6F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853B663-78CE-1B9B-63DF-ECA50E0B9B32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5A44794-D610-7293-23E7-83D44D13A59B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CBA7F89D-4E60-0C9A-B7C6-AC931439C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F70DBE0-62B1-5DD8-92D8-C285450EC539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C655AFE-D3BB-B9AE-204F-D1A47BBE2826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C1C091F9-9456-6852-D711-44CAD3594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F5F119B-DD6D-F083-636F-F687E846676A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D632850-5D94-BBB5-D45D-E847F074C5B5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102762C0-0A1F-5063-8AF0-644FC603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4F46BB5-8BAD-13F0-F3B6-C2A96F37E50E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BDF309B-5BF4-BFAE-F06A-E060AD1FF3CE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C84E2F31-C479-9C8D-5921-F37E304A9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8305A9A-4DA5-463F-000C-8BBB48121F66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6980293-DB5E-8082-EB40-683246449C07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9DBDE8AD-1E4F-D5C7-4845-9EF7D2340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3A24D27-AEA0-2CFF-648C-F34883AFE898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897E74A-C685-80DB-6F4D-034E9101B382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ECAFE483-CCF4-59E2-2513-DFC1E9D48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1349B97-4221-0244-0D62-EEB06D1ADA18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37B25E1-E745-2028-3D6B-3129A7B3530C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C4EAAD12-D512-74A8-20DC-CDA30C4CD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A4619F1-0E05-6F8C-C5CA-11BE37083154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714978F-9464-34EF-B6F1-72A13E32413D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EE369E1B-4B53-8960-3A69-5C1A73613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B6E5951-DE1E-72F6-CA6C-566448CA1021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5EA57015-A05B-C6CF-0406-85E204B56E86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1"/>
              <a:extLst>
                <a:ext uri="{FF2B5EF4-FFF2-40B4-BE49-F238E27FC236}">
                  <a16:creationId xmlns:a16="http://schemas.microsoft.com/office/drawing/2014/main" id="{17B41853-EEF9-35DE-E020-E123BEBB8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464F991E-2155-877D-60E7-F7AF64BB38B8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" name="Picture 9">
            <a:hlinkClick r:id="rId23" action="ppaction://hlinksldjump"/>
            <a:extLst>
              <a:ext uri="{FF2B5EF4-FFF2-40B4-BE49-F238E27FC236}">
                <a16:creationId xmlns:a16="http://schemas.microsoft.com/office/drawing/2014/main" id="{501E460D-6FEA-3E1D-828D-1D2033FDDB1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CA2AEF5F-B8E0-6A66-851C-955081D91ADF}"/>
              </a:ext>
            </a:extLst>
          </p:cNvPr>
          <p:cNvGrpSpPr/>
          <p:nvPr/>
        </p:nvGrpSpPr>
        <p:grpSpPr>
          <a:xfrm>
            <a:off x="6917124" y="565409"/>
            <a:ext cx="3670837" cy="5901852"/>
            <a:chOff x="6917124" y="565409"/>
            <a:chExt cx="3670837" cy="590185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9EADA6-B08D-CE30-0FBA-CB74CF636AC2}"/>
                </a:ext>
              </a:extLst>
            </p:cNvPr>
            <p:cNvSpPr txBox="1"/>
            <p:nvPr/>
          </p:nvSpPr>
          <p:spPr>
            <a:xfrm>
              <a:off x="6917124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Truck/Rail Load/Unload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4F2C65-5F6A-65D7-3AC9-8E46AEAFC725}"/>
                </a:ext>
              </a:extLst>
            </p:cNvPr>
            <p:cNvSpPr txBox="1"/>
            <p:nvPr/>
          </p:nvSpPr>
          <p:spPr>
            <a:xfrm>
              <a:off x="7093054" y="2629987"/>
              <a:ext cx="3318255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Safely loading and unloading process fluids on and off trucks and rail cars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Water, oil, condensate measurements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volume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Trucker permissions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093A30-5F9F-9226-7FEF-DA8A800014F5}"/>
                </a:ext>
              </a:extLst>
            </p:cNvPr>
            <p:cNvSpPr txBox="1"/>
            <p:nvPr/>
          </p:nvSpPr>
          <p:spPr>
            <a:xfrm>
              <a:off x="7093054" y="3940215"/>
              <a:ext cx="3221793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Custody Transfer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Pipelines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 sites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NGL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ED860860-A9AC-DB3F-EB38-5B56ACAD491E}"/>
                </a:ext>
              </a:extLst>
            </p:cNvPr>
            <p:cNvGrpSpPr/>
            <p:nvPr/>
          </p:nvGrpSpPr>
          <p:grpSpPr>
            <a:xfrm>
              <a:off x="8346230" y="5639353"/>
              <a:ext cx="777449" cy="827908"/>
              <a:chOff x="-1508430" y="1343921"/>
              <a:chExt cx="777449" cy="827908"/>
            </a:xfrm>
          </p:grpSpPr>
          <p:pic>
            <p:nvPicPr>
              <p:cNvPr id="1024" name="Graphic 1023">
                <a:extLst>
                  <a:ext uri="{FF2B5EF4-FFF2-40B4-BE49-F238E27FC236}">
                    <a16:creationId xmlns:a16="http://schemas.microsoft.com/office/drawing/2014/main" id="{75B537ED-F174-072E-F403-32D0A6821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A8FECE2E-7C11-DAD1-14F9-EF61B4B770E0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07311AD5-0564-A250-7B3C-EFE361A69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097517" y="2269461"/>
              <a:ext cx="250199" cy="250199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E4D7BB1-23FD-343C-A075-2515C4820376}"/>
                </a:ext>
              </a:extLst>
            </p:cNvPr>
            <p:cNvGrpSpPr/>
            <p:nvPr/>
          </p:nvGrpSpPr>
          <p:grpSpPr>
            <a:xfrm>
              <a:off x="7832524" y="565409"/>
              <a:ext cx="1848252" cy="1440000"/>
              <a:chOff x="7832524" y="565409"/>
              <a:chExt cx="1848252" cy="1440000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A351F45-A2A5-F2CB-9CF4-7C966AEA6658}"/>
                  </a:ext>
                </a:extLst>
              </p:cNvPr>
              <p:cNvSpPr/>
              <p:nvPr/>
            </p:nvSpPr>
            <p:spPr>
              <a:xfrm>
                <a:off x="7832524" y="565409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7CAB475-E8EB-244D-080B-1F4F0AC8D60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910469" y="800621"/>
                <a:ext cx="1692363" cy="969577"/>
              </a:xfrm>
              <a:prstGeom prst="rect">
                <a:avLst/>
              </a:prstGeom>
            </p:spPr>
          </p:pic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7CD762-40CC-1877-17FB-CBB9508DDB65}"/>
              </a:ext>
            </a:extLst>
          </p:cNvPr>
          <p:cNvGrpSpPr/>
          <p:nvPr/>
        </p:nvGrpSpPr>
        <p:grpSpPr>
          <a:xfrm>
            <a:off x="1403191" y="565410"/>
            <a:ext cx="4031926" cy="6050197"/>
            <a:chOff x="1403191" y="565410"/>
            <a:chExt cx="4031926" cy="60501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1DA96E-65D1-B319-1331-9F531E807B98}"/>
                </a:ext>
              </a:extLst>
            </p:cNvPr>
            <p:cNvSpPr txBox="1"/>
            <p:nvPr/>
          </p:nvSpPr>
          <p:spPr>
            <a:xfrm>
              <a:off x="1632328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Sample Conditioning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83A95F-024B-70E4-9C9E-6A881750F18D}"/>
                </a:ext>
              </a:extLst>
            </p:cNvPr>
            <p:cNvSpPr txBox="1"/>
            <p:nvPr/>
          </p:nvSpPr>
          <p:spPr>
            <a:xfrm>
              <a:off x="1904723" y="2619609"/>
              <a:ext cx="31253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Used upstream of an analyzer to clean up the sample to a state that can be safely accepted by the analyzer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1FF613-7975-29D2-7088-6FB1F5949922}"/>
                </a:ext>
              </a:extLst>
            </p:cNvPr>
            <p:cNvSpPr txBox="1"/>
            <p:nvPr/>
          </p:nvSpPr>
          <p:spPr>
            <a:xfrm>
              <a:off x="1808258" y="3929837"/>
              <a:ext cx="3221793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Process Sampling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Temperature Control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Pressure Control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Fast Loop and Multi-stream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270E45E-D5B7-A34D-0756-4EA4E8185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673151" y="2278478"/>
              <a:ext cx="250199" cy="250199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648D01A-B481-1CF7-8BF0-7FBEFAB14E8D}"/>
                </a:ext>
              </a:extLst>
            </p:cNvPr>
            <p:cNvGrpSpPr/>
            <p:nvPr/>
          </p:nvGrpSpPr>
          <p:grpSpPr>
            <a:xfrm>
              <a:off x="2553712" y="565410"/>
              <a:ext cx="1848252" cy="1440000"/>
              <a:chOff x="2553712" y="565410"/>
              <a:chExt cx="1848252" cy="1440000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9BEB515E-F304-E4E2-29FD-739C83E2E308}"/>
                  </a:ext>
                </a:extLst>
              </p:cNvPr>
              <p:cNvSpPr/>
              <p:nvPr/>
            </p:nvSpPr>
            <p:spPr>
              <a:xfrm>
                <a:off x="2553712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9127F4A-803C-E686-3B1A-12ED53D51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 rot="5400000">
                <a:off x="2830809" y="935892"/>
                <a:ext cx="1294058" cy="699036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9996ACD-9614-0F79-7AFD-B7527ED7A7C9}"/>
                </a:ext>
              </a:extLst>
            </p:cNvPr>
            <p:cNvGrpSpPr/>
            <p:nvPr/>
          </p:nvGrpSpPr>
          <p:grpSpPr>
            <a:xfrm>
              <a:off x="1403191" y="5639353"/>
              <a:ext cx="4031926" cy="976254"/>
              <a:chOff x="1072365" y="5639353"/>
              <a:chExt cx="4031926" cy="97625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B5E3A35-DB54-7648-85ED-0E485AC4BD24}"/>
                  </a:ext>
                </a:extLst>
              </p:cNvPr>
              <p:cNvGrpSpPr/>
              <p:nvPr/>
            </p:nvGrpSpPr>
            <p:grpSpPr>
              <a:xfrm>
                <a:off x="4422693" y="5650088"/>
                <a:ext cx="681598" cy="965519"/>
                <a:chOff x="-2109236" y="195902"/>
                <a:chExt cx="681598" cy="965519"/>
              </a:xfrm>
            </p:grpSpPr>
            <p:pic>
              <p:nvPicPr>
                <p:cNvPr id="30" name="Graphic 29">
                  <a:extLst>
                    <a:ext uri="{FF2B5EF4-FFF2-40B4-BE49-F238E27FC236}">
                      <a16:creationId xmlns:a16="http://schemas.microsoft.com/office/drawing/2014/main" id="{E05F5631-A36A-5C61-EB91-162EED550C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38634" y="19590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A045B91-F93B-DEC4-77BE-8776E3A4BE6C}"/>
                    </a:ext>
                  </a:extLst>
                </p:cNvPr>
                <p:cNvSpPr txBox="1"/>
                <p:nvPr/>
              </p:nvSpPr>
              <p:spPr>
                <a:xfrm>
                  <a:off x="-2109236" y="761311"/>
                  <a:ext cx="6815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LIFE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SCIENCES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CBCC1AE-58BA-94B2-966A-B5D70B2591DD}"/>
                  </a:ext>
                </a:extLst>
              </p:cNvPr>
              <p:cNvGrpSpPr/>
              <p:nvPr/>
            </p:nvGrpSpPr>
            <p:grpSpPr>
              <a:xfrm>
                <a:off x="3476728" y="5650088"/>
                <a:ext cx="878767" cy="961713"/>
                <a:chOff x="-826837" y="199708"/>
                <a:chExt cx="878767" cy="961713"/>
              </a:xfrm>
            </p:grpSpPr>
            <p:pic>
              <p:nvPicPr>
                <p:cNvPr id="33" name="Graphic 32">
                  <a:extLst>
                    <a:ext uri="{FF2B5EF4-FFF2-40B4-BE49-F238E27FC236}">
                      <a16:creationId xmlns:a16="http://schemas.microsoft.com/office/drawing/2014/main" id="{80CD5942-AFA5-EC45-5513-21D2B32FA9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C067021-E5BA-72AD-A5ED-1DD092D67D56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704933E-097A-2D79-AC65-A4B1FE851B80}"/>
                  </a:ext>
                </a:extLst>
              </p:cNvPr>
              <p:cNvGrpSpPr/>
              <p:nvPr/>
            </p:nvGrpSpPr>
            <p:grpSpPr>
              <a:xfrm>
                <a:off x="1072365" y="5639353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37" name="Graphic 36">
                  <a:extLst>
                    <a:ext uri="{FF2B5EF4-FFF2-40B4-BE49-F238E27FC236}">
                      <a16:creationId xmlns:a16="http://schemas.microsoft.com/office/drawing/2014/main" id="{22593D15-B0DF-588D-67D4-D63230ADF5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7D08D66-0716-208A-EE6E-6D40EE0CC8A0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5F51106-E1BB-F7BD-716F-3A14328BD189}"/>
                  </a:ext>
                </a:extLst>
              </p:cNvPr>
              <p:cNvGrpSpPr/>
              <p:nvPr/>
            </p:nvGrpSpPr>
            <p:grpSpPr>
              <a:xfrm>
                <a:off x="2683683" y="5639353"/>
                <a:ext cx="829073" cy="830946"/>
                <a:chOff x="-801428" y="1343921"/>
                <a:chExt cx="829073" cy="830946"/>
              </a:xfrm>
            </p:grpSpPr>
            <p:pic>
              <p:nvPicPr>
                <p:cNvPr id="40" name="Graphic 39">
                  <a:extLst>
                    <a:ext uri="{FF2B5EF4-FFF2-40B4-BE49-F238E27FC236}">
                      <a16:creationId xmlns:a16="http://schemas.microsoft.com/office/drawing/2014/main" id="{E7771C31-3E99-AA0C-0E26-9CBA10DBC6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3824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3CFA1C3-4B61-A47F-542F-2E49C1922499}"/>
                    </a:ext>
                  </a:extLst>
                </p:cNvPr>
                <p:cNvSpPr txBox="1"/>
                <p:nvPr/>
              </p:nvSpPr>
              <p:spPr>
                <a:xfrm>
                  <a:off x="-801428" y="1928646"/>
                  <a:ext cx="82907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CHEMICAL</a:t>
                  </a: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9B55C7C-1C69-27C3-C8D5-2145E6AE071A}"/>
                  </a:ext>
                </a:extLst>
              </p:cNvPr>
              <p:cNvGrpSpPr/>
              <p:nvPr/>
            </p:nvGrpSpPr>
            <p:grpSpPr>
              <a:xfrm>
                <a:off x="1849814" y="5639353"/>
                <a:ext cx="829073" cy="972448"/>
                <a:chOff x="-1534236" y="2423592"/>
                <a:chExt cx="829073" cy="972448"/>
              </a:xfrm>
            </p:grpSpPr>
            <p:pic>
              <p:nvPicPr>
                <p:cNvPr id="44" name="Graphic 43">
                  <a:extLst>
                    <a:ext uri="{FF2B5EF4-FFF2-40B4-BE49-F238E27FC236}">
                      <a16:creationId xmlns:a16="http://schemas.microsoft.com/office/drawing/2014/main" id="{9E7F9F28-62DD-FC85-D7AD-1357810907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4" y="242359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B4DE985-99CC-9229-9AB3-35959DE09183}"/>
                    </a:ext>
                  </a:extLst>
                </p:cNvPr>
                <p:cNvSpPr txBox="1"/>
                <p:nvPr/>
              </p:nvSpPr>
              <p:spPr>
                <a:xfrm>
                  <a:off x="-1534236" y="2995930"/>
                  <a:ext cx="8290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REFINING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UPGRADING</a:t>
                  </a:r>
                </a:p>
              </p:txBody>
            </p:sp>
          </p:grpSp>
        </p:grpSp>
      </p:grpSp>
      <p:sp>
        <p:nvSpPr>
          <p:cNvPr id="3" name="TextBox 2">
            <a:hlinkClick r:id="rId30" action="ppaction://hlinksldjump"/>
            <a:extLst>
              <a:ext uri="{FF2B5EF4-FFF2-40B4-BE49-F238E27FC236}">
                <a16:creationId xmlns:a16="http://schemas.microsoft.com/office/drawing/2014/main" id="{843C6E09-25FE-D968-96D8-26C38AF1C278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</p:spTree>
    <p:extLst>
      <p:ext uri="{BB962C8B-B14F-4D97-AF65-F5344CB8AC3E}">
        <p14:creationId xmlns:p14="http://schemas.microsoft.com/office/powerpoint/2010/main" val="4017344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AA484-AA7E-9439-C1A5-56C8206C0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7522A1-F0D3-00FC-652C-914B0C29482C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71CBB73-DE6C-6E09-FB48-69E4779252A6}"/>
              </a:ext>
            </a:extLst>
          </p:cNvPr>
          <p:cNvSpPr/>
          <p:nvPr/>
        </p:nvSpPr>
        <p:spPr>
          <a:xfrm>
            <a:off x="5116605" y="-1264864"/>
            <a:ext cx="1958789" cy="1688611"/>
          </a:xfrm>
          <a:prstGeom prst="hexagon">
            <a:avLst/>
          </a:prstGeom>
          <a:solidFill>
            <a:srgbClr val="A0CF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CB945CE-9256-4DA4-B628-7B3C0B708BE8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43FD8BEB-3DEF-D1FA-AEA8-57858DB54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3E32199-C034-7A83-2562-BD615754F112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A5B2C28-3E54-16DD-4D39-C99928AB64E6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110" name="Graphic 109">
              <a:extLst>
                <a:ext uri="{FF2B5EF4-FFF2-40B4-BE49-F238E27FC236}">
                  <a16:creationId xmlns:a16="http://schemas.microsoft.com/office/drawing/2014/main" id="{DA0EA1D7-062D-2D81-6049-6DBA142D3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30B1DF0-8A3D-6245-5D2E-D00D979A0304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07CF5C6-97D0-C972-76F0-2E4FCE7A46AF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954E73EE-5D76-229B-EF4A-6F3A2E491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2D620F4-6F29-B96A-D5D4-7CA35DC36C68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5B1A3A4-EC7E-5782-B4A1-E108B67270D5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251729BA-2523-62AE-1F15-5EE250098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E336233-97A8-EB83-8B2C-42A8E0B15633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906166E-3F7B-7944-2BDD-626A3440A5A2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D2797D3B-67AD-5947-13EA-02CF8874E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803D1D7-952B-7039-4414-95E16CC5C9FC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16427BA4-94CA-4E6F-7F15-B0CD671841CA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53" name="Picture 152">
              <a:hlinkClick r:id="rId13"/>
              <a:extLst>
                <a:ext uri="{FF2B5EF4-FFF2-40B4-BE49-F238E27FC236}">
                  <a16:creationId xmlns:a16="http://schemas.microsoft.com/office/drawing/2014/main" id="{3A7B169A-E519-38D8-55A5-7FBEEE646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E8F3E2E-B98A-CD91-D5D8-AFDBB1868552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61" name="Picture 160">
            <a:hlinkClick r:id="rId15" action="ppaction://hlinksldjump"/>
            <a:extLst>
              <a:ext uri="{FF2B5EF4-FFF2-40B4-BE49-F238E27FC236}">
                <a16:creationId xmlns:a16="http://schemas.microsoft.com/office/drawing/2014/main" id="{9948DDCF-4B65-E993-DF4B-D1F3862988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594490E-583E-B699-F310-F507D5F3606C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474E3575-8BFC-97E3-08AE-1879A03A0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D434C42-BED9-90E1-CBFE-783C4F32FB57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E83A371-F857-CA9A-61E9-D8CC6B454F33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0153EA79-B454-704A-0A10-9F8061B1C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1D410F1-806B-859C-A6EE-22D4C86AF934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3029C17-827A-61CF-067B-C212628B4F8C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FF747B15-D4F7-99A9-9A90-49D34F063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A66721B-16FF-8A92-B019-3DBFF7F824F6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585ACCA-9931-AAEE-008F-3562DFEF8DF9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57607B89-5F10-22CD-8577-016D25F68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9B461B2-16B9-81FE-5FBE-880A0078C609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EB62452-941D-5C7A-A2AE-751773E187A7}"/>
              </a:ext>
            </a:extLst>
          </p:cNvPr>
          <p:cNvGrpSpPr/>
          <p:nvPr/>
        </p:nvGrpSpPr>
        <p:grpSpPr>
          <a:xfrm>
            <a:off x="4267346" y="565410"/>
            <a:ext cx="3670837" cy="5889781"/>
            <a:chOff x="4267346" y="565410"/>
            <a:chExt cx="3670837" cy="5889781"/>
          </a:xfrm>
        </p:grpSpPr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5F905AF3-6BA6-174A-7CA0-DDDE7741A325}"/>
                </a:ext>
              </a:extLst>
            </p:cNvPr>
            <p:cNvSpPr txBox="1"/>
            <p:nvPr/>
          </p:nvSpPr>
          <p:spPr>
            <a:xfrm>
              <a:off x="426734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RNG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849C34C7-ECB8-EC78-A3A1-3C7AA7414E83}"/>
                </a:ext>
              </a:extLst>
            </p:cNvPr>
            <p:cNvSpPr txBox="1"/>
            <p:nvPr/>
          </p:nvSpPr>
          <p:spPr>
            <a:xfrm>
              <a:off x="4780119" y="2619609"/>
              <a:ext cx="2631757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Intakes renewable natural gas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Measures, analyzes and odorizes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Sends to distribution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Returns gas if out of spec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61DFC843-A3FC-AF10-337D-CB278F72E383}"/>
                </a:ext>
              </a:extLst>
            </p:cNvPr>
            <p:cNvSpPr txBox="1"/>
            <p:nvPr/>
          </p:nvSpPr>
          <p:spPr>
            <a:xfrm>
              <a:off x="4402380" y="4125138"/>
              <a:ext cx="3400768" cy="815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Distribution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Generation</a:t>
              </a: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9AE2D0C7-E997-3436-1BAA-82F60C0FF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477124" y="2250978"/>
              <a:ext cx="250199" cy="250199"/>
            </a:xfrm>
            <a:prstGeom prst="rect">
              <a:avLst/>
            </a:prstGeom>
          </p:spPr>
        </p:pic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97AF0CAD-F87E-5633-9F06-2F2B9704F388}"/>
                </a:ext>
              </a:extLst>
            </p:cNvPr>
            <p:cNvGrpSpPr/>
            <p:nvPr/>
          </p:nvGrpSpPr>
          <p:grpSpPr>
            <a:xfrm>
              <a:off x="5713425" y="5627283"/>
              <a:ext cx="777449" cy="827908"/>
              <a:chOff x="-1508430" y="1343921"/>
              <a:chExt cx="777449" cy="827908"/>
            </a:xfrm>
          </p:grpSpPr>
          <p:pic>
            <p:nvPicPr>
              <p:cNvPr id="210" name="Graphic 209">
                <a:extLst>
                  <a:ext uri="{FF2B5EF4-FFF2-40B4-BE49-F238E27FC236}">
                    <a16:creationId xmlns:a16="http://schemas.microsoft.com/office/drawing/2014/main" id="{0F2C3E88-9473-859F-55AE-F40EB2E75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37E65852-E091-3E18-20E0-BBCE2B448F21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8EF62ED-54B8-79F5-717D-0B1228A9CB46}"/>
                </a:ext>
              </a:extLst>
            </p:cNvPr>
            <p:cNvGrpSpPr/>
            <p:nvPr/>
          </p:nvGrpSpPr>
          <p:grpSpPr>
            <a:xfrm>
              <a:off x="5178638" y="565410"/>
              <a:ext cx="1848252" cy="1440000"/>
              <a:chOff x="5178638" y="565410"/>
              <a:chExt cx="1848252" cy="1440000"/>
            </a:xfrm>
          </p:grpSpPr>
          <p:sp>
            <p:nvSpPr>
              <p:cNvPr id="212" name="Rounded Rectangle 211">
                <a:extLst>
                  <a:ext uri="{FF2B5EF4-FFF2-40B4-BE49-F238E27FC236}">
                    <a16:creationId xmlns:a16="http://schemas.microsoft.com/office/drawing/2014/main" id="{5CA62F77-A648-0C45-E842-612855E76689}"/>
                  </a:ext>
                </a:extLst>
              </p:cNvPr>
              <p:cNvSpPr/>
              <p:nvPr/>
            </p:nvSpPr>
            <p:spPr>
              <a:xfrm>
                <a:off x="5178638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C7E3B4E-CA85-3F77-AA23-34F26F507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rcRect b="10202"/>
              <a:stretch>
                <a:fillRect/>
              </a:stretch>
            </p:blipFill>
            <p:spPr>
              <a:xfrm>
                <a:off x="5275662" y="712883"/>
                <a:ext cx="1654204" cy="1145055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hlinkClick r:id="rId28" action="ppaction://hlinksldjump"/>
            <a:extLst>
              <a:ext uri="{FF2B5EF4-FFF2-40B4-BE49-F238E27FC236}">
                <a16:creationId xmlns:a16="http://schemas.microsoft.com/office/drawing/2014/main" id="{352EDA71-39A4-1514-BED8-45E6F552B169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</p:spTree>
    <p:extLst>
      <p:ext uri="{BB962C8B-B14F-4D97-AF65-F5344CB8AC3E}">
        <p14:creationId xmlns:p14="http://schemas.microsoft.com/office/powerpoint/2010/main" val="310950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C9000-FCAA-0393-6E39-2343EA867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4FD0F1-C297-E470-8C5F-5CA3FC90B28D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EC6DCF8-D727-6BCA-AB98-259844072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594" y="5978834"/>
            <a:ext cx="1643576" cy="595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03BBF6-9997-0893-95C5-A1E1F90EE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896" y="2997896"/>
            <a:ext cx="12409731" cy="15163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BA28C0-EB13-704D-F44D-789679DEDD67}"/>
              </a:ext>
            </a:extLst>
          </p:cNvPr>
          <p:cNvSpPr txBox="1"/>
          <p:nvPr/>
        </p:nvSpPr>
        <p:spPr>
          <a:xfrm>
            <a:off x="784436" y="330977"/>
            <a:ext cx="5852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2BB46"/>
                </a:solidFill>
                <a:latin typeface="Arial Black" panose="020B0604020202020204" pitchFamily="34" charset="0"/>
                <a:ea typeface="Roboto Black" panose="02000000000000000000" pitchFamily="2" charset="0"/>
                <a:cs typeface="Arial Black" panose="020B0604020202020204" pitchFamily="34" charset="0"/>
              </a:rPr>
              <a:t>Downstream Solutions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E24687-D9DE-7A35-4C61-818CDC8DB1D9}"/>
              </a:ext>
            </a:extLst>
          </p:cNvPr>
          <p:cNvGrpSpPr/>
          <p:nvPr/>
        </p:nvGrpSpPr>
        <p:grpSpPr>
          <a:xfrm>
            <a:off x="267715" y="2166378"/>
            <a:ext cx="1098586" cy="855925"/>
            <a:chOff x="980471" y="565410"/>
            <a:chExt cx="2195746" cy="171073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DBB8440-E471-FAC7-A2E9-C4118FE1DA32}"/>
                </a:ext>
              </a:extLst>
            </p:cNvPr>
            <p:cNvSpPr/>
            <p:nvPr/>
          </p:nvSpPr>
          <p:spPr>
            <a:xfrm>
              <a:off x="980471" y="565410"/>
              <a:ext cx="2195746" cy="1710738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hlinkClick r:id="rId5" action="ppaction://hlinksldjump"/>
              <a:extLst>
                <a:ext uri="{FF2B5EF4-FFF2-40B4-BE49-F238E27FC236}">
                  <a16:creationId xmlns:a16="http://schemas.microsoft.com/office/drawing/2014/main" id="{5F93C2F5-51CB-C061-DC3D-982CEBFBC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9575" y="838662"/>
              <a:ext cx="1889593" cy="116423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928BD5-5FCE-FD1C-D5F7-B241909107AA}"/>
              </a:ext>
            </a:extLst>
          </p:cNvPr>
          <p:cNvGrpSpPr/>
          <p:nvPr/>
        </p:nvGrpSpPr>
        <p:grpSpPr>
          <a:xfrm>
            <a:off x="755707" y="4852177"/>
            <a:ext cx="1098586" cy="855925"/>
            <a:chOff x="4992494" y="565409"/>
            <a:chExt cx="2236592" cy="1742562"/>
          </a:xfrm>
        </p:grpSpPr>
        <p:sp>
          <p:nvSpPr>
            <p:cNvPr id="7" name="Rounded Rectangl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95EEC73E-BE9D-3F88-8CDF-8A6FA4C874CF}"/>
                </a:ext>
              </a:extLst>
            </p:cNvPr>
            <p:cNvSpPr/>
            <p:nvPr/>
          </p:nvSpPr>
          <p:spPr>
            <a:xfrm>
              <a:off x="4992494" y="565409"/>
              <a:ext cx="2236592" cy="1742562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hlinkClick r:id="rId5" action="ppaction://hlinksldjump"/>
              <a:extLst>
                <a:ext uri="{FF2B5EF4-FFF2-40B4-BE49-F238E27FC236}">
                  <a16:creationId xmlns:a16="http://schemas.microsoft.com/office/drawing/2014/main" id="{6A25BDAE-2C47-38F0-BE08-9F7610982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726" t="1747" r="1726" b="2246"/>
            <a:stretch>
              <a:fillRect/>
            </a:stretch>
          </p:blipFill>
          <p:spPr>
            <a:xfrm>
              <a:off x="5046064" y="719199"/>
              <a:ext cx="2129453" cy="142753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41D10A-116E-5FD6-D25C-15B59FAFBBB5}"/>
              </a:ext>
            </a:extLst>
          </p:cNvPr>
          <p:cNvGrpSpPr/>
          <p:nvPr/>
        </p:nvGrpSpPr>
        <p:grpSpPr>
          <a:xfrm>
            <a:off x="1647616" y="1405907"/>
            <a:ext cx="1098586" cy="855925"/>
            <a:chOff x="9012605" y="579685"/>
            <a:chExt cx="2247598" cy="1751137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1CFDF97-5E4F-96D9-FC8C-65389F2F337F}"/>
                </a:ext>
              </a:extLst>
            </p:cNvPr>
            <p:cNvSpPr/>
            <p:nvPr/>
          </p:nvSpPr>
          <p:spPr>
            <a:xfrm>
              <a:off x="9012605" y="579685"/>
              <a:ext cx="2247598" cy="1751137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9F6F7104-18CD-EC45-32D8-C56961335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3152" b="5221"/>
            <a:stretch>
              <a:fillRect/>
            </a:stretch>
          </p:blipFill>
          <p:spPr>
            <a:xfrm>
              <a:off x="9244935" y="699362"/>
              <a:ext cx="1782939" cy="15117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531BE2-348E-D2E7-52D7-89FBCBB8BE3A}"/>
              </a:ext>
            </a:extLst>
          </p:cNvPr>
          <p:cNvGrpSpPr/>
          <p:nvPr/>
        </p:nvGrpSpPr>
        <p:grpSpPr>
          <a:xfrm>
            <a:off x="1997296" y="5452093"/>
            <a:ext cx="1098586" cy="855924"/>
            <a:chOff x="1164310" y="565410"/>
            <a:chExt cx="1848252" cy="144000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B40A4BF-8D80-E203-2CF7-7CCD331407D1}"/>
                </a:ext>
              </a:extLst>
            </p:cNvPr>
            <p:cNvSpPr/>
            <p:nvPr/>
          </p:nvSpPr>
          <p:spPr>
            <a:xfrm>
              <a:off x="1164310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4481C6A2-68A9-7C21-ABAC-FE4B26910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088" y="618846"/>
              <a:ext cx="606697" cy="13331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E8C5BF-A7B1-033D-12A3-B995BDBDB7DA}"/>
              </a:ext>
            </a:extLst>
          </p:cNvPr>
          <p:cNvGrpSpPr>
            <a:grpSpLocks noChangeAspect="1"/>
          </p:cNvGrpSpPr>
          <p:nvPr/>
        </p:nvGrpSpPr>
        <p:grpSpPr>
          <a:xfrm>
            <a:off x="2913928" y="1713372"/>
            <a:ext cx="1098586" cy="855924"/>
            <a:chOff x="4992494" y="565409"/>
            <a:chExt cx="2236592" cy="1742562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5DD5779-F9A4-E34A-9976-5955B736FC34}"/>
                </a:ext>
              </a:extLst>
            </p:cNvPr>
            <p:cNvSpPr/>
            <p:nvPr/>
          </p:nvSpPr>
          <p:spPr>
            <a:xfrm>
              <a:off x="4992494" y="565409"/>
              <a:ext cx="2236592" cy="1742562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3D80B82-35D0-4B7D-F105-D4E24DF55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44642" y="700825"/>
              <a:ext cx="1235112" cy="1439908"/>
            </a:xfrm>
            <a:prstGeom prst="rect">
              <a:avLst/>
            </a:prstGeom>
          </p:spPr>
        </p:pic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1DA295E-54B9-EE2B-E1EC-D3B965B92DFC}"/>
              </a:ext>
            </a:extLst>
          </p:cNvPr>
          <p:cNvCxnSpPr>
            <a:cxnSpLocks/>
          </p:cNvCxnSpPr>
          <p:nvPr/>
        </p:nvCxnSpPr>
        <p:spPr>
          <a:xfrm>
            <a:off x="835438" y="3022303"/>
            <a:ext cx="0" cy="438447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A12E67D-9ADB-42D8-6EB8-AF575613C365}"/>
              </a:ext>
            </a:extLst>
          </p:cNvPr>
          <p:cNvCxnSpPr>
            <a:cxnSpLocks/>
          </p:cNvCxnSpPr>
          <p:nvPr/>
        </p:nvCxnSpPr>
        <p:spPr>
          <a:xfrm>
            <a:off x="1304805" y="3952864"/>
            <a:ext cx="0" cy="875502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C4D9AF5-2554-62C1-4E30-4CFA1809AB0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196909" y="2261832"/>
            <a:ext cx="0" cy="895952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0283C67-5B31-D600-5F47-842E611E8B47}"/>
              </a:ext>
            </a:extLst>
          </p:cNvPr>
          <p:cNvCxnSpPr>
            <a:cxnSpLocks/>
          </p:cNvCxnSpPr>
          <p:nvPr/>
        </p:nvCxnSpPr>
        <p:spPr>
          <a:xfrm>
            <a:off x="2546589" y="3548769"/>
            <a:ext cx="0" cy="1903324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26586D3-87A1-B906-AA39-C693E2A909A7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463221" y="2569296"/>
            <a:ext cx="0" cy="588488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8EB79A8-EC0A-879F-FF0E-C1BD96678ACC}"/>
              </a:ext>
            </a:extLst>
          </p:cNvPr>
          <p:cNvCxnSpPr>
            <a:cxnSpLocks/>
          </p:cNvCxnSpPr>
          <p:nvPr/>
        </p:nvCxnSpPr>
        <p:spPr>
          <a:xfrm>
            <a:off x="3927104" y="3548769"/>
            <a:ext cx="0" cy="1279597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62BDB34-B87D-4459-8680-7879A8ABAE64}"/>
              </a:ext>
            </a:extLst>
          </p:cNvPr>
          <p:cNvGrpSpPr/>
          <p:nvPr/>
        </p:nvGrpSpPr>
        <p:grpSpPr>
          <a:xfrm>
            <a:off x="4856778" y="2253219"/>
            <a:ext cx="1098586" cy="855924"/>
            <a:chOff x="1164310" y="565410"/>
            <a:chExt cx="1848252" cy="1440000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607DC90-899D-831F-216D-ECE1CEADAF38}"/>
                </a:ext>
              </a:extLst>
            </p:cNvPr>
            <p:cNvSpPr/>
            <p:nvPr/>
          </p:nvSpPr>
          <p:spPr>
            <a:xfrm>
              <a:off x="1164310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hlinkClick r:id="rId13" action="ppaction://hlinksldjump"/>
              <a:extLst>
                <a:ext uri="{FF2B5EF4-FFF2-40B4-BE49-F238E27FC236}">
                  <a16:creationId xmlns:a16="http://schemas.microsoft.com/office/drawing/2014/main" id="{CE8EF02F-AF38-AA5F-FFFF-400F46DB3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46064" y="624236"/>
              <a:ext cx="1284745" cy="1322348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093B739-2CFF-927E-5123-8CCB689626EB}"/>
              </a:ext>
            </a:extLst>
          </p:cNvPr>
          <p:cNvGrpSpPr/>
          <p:nvPr/>
        </p:nvGrpSpPr>
        <p:grpSpPr>
          <a:xfrm>
            <a:off x="5664798" y="4255250"/>
            <a:ext cx="1098586" cy="855924"/>
            <a:chOff x="5190772" y="565409"/>
            <a:chExt cx="1848252" cy="1440000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36A7E065-4350-0E75-18C8-7612CDC29A22}"/>
                </a:ext>
              </a:extLst>
            </p:cNvPr>
            <p:cNvSpPr/>
            <p:nvPr/>
          </p:nvSpPr>
          <p:spPr>
            <a:xfrm>
              <a:off x="5190772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hlinkClick r:id="rId15" action="ppaction://hlinksldjump"/>
              <a:extLst>
                <a:ext uri="{FF2B5EF4-FFF2-40B4-BE49-F238E27FC236}">
                  <a16:creationId xmlns:a16="http://schemas.microsoft.com/office/drawing/2014/main" id="{090C142A-DB90-DF58-F8BE-23726AFC2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279848" y="718116"/>
              <a:ext cx="1670100" cy="1134586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BA33E68-CF11-4E1B-F516-0E29AEA2B7DD}"/>
              </a:ext>
            </a:extLst>
          </p:cNvPr>
          <p:cNvGrpSpPr/>
          <p:nvPr/>
        </p:nvGrpSpPr>
        <p:grpSpPr>
          <a:xfrm>
            <a:off x="6428684" y="1654341"/>
            <a:ext cx="1098586" cy="855925"/>
            <a:chOff x="9212278" y="579685"/>
            <a:chExt cx="1848251" cy="1440000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E7433AE-1BEC-2A06-A072-F354711B22B1}"/>
                </a:ext>
              </a:extLst>
            </p:cNvPr>
            <p:cNvSpPr/>
            <p:nvPr/>
          </p:nvSpPr>
          <p:spPr>
            <a:xfrm>
              <a:off x="9212278" y="579685"/>
              <a:ext cx="1848251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hlinkClick r:id="rId15" action="ppaction://hlinksldjump"/>
              <a:extLst>
                <a:ext uri="{FF2B5EF4-FFF2-40B4-BE49-F238E27FC236}">
                  <a16:creationId xmlns:a16="http://schemas.microsoft.com/office/drawing/2014/main" id="{2586D3A2-8274-498F-9D7C-C0CB9639B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470473" y="675955"/>
              <a:ext cx="1331860" cy="124746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E4BEB1-D38E-84D9-ED90-7F4D09956104}"/>
              </a:ext>
            </a:extLst>
          </p:cNvPr>
          <p:cNvGrpSpPr/>
          <p:nvPr/>
        </p:nvGrpSpPr>
        <p:grpSpPr>
          <a:xfrm>
            <a:off x="7043177" y="4863486"/>
            <a:ext cx="1098586" cy="855924"/>
            <a:chOff x="2553712" y="565410"/>
            <a:chExt cx="1848252" cy="144000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2390329-135C-F274-D971-A430C28E6C1A}"/>
                </a:ext>
              </a:extLst>
            </p:cNvPr>
            <p:cNvSpPr/>
            <p:nvPr/>
          </p:nvSpPr>
          <p:spPr>
            <a:xfrm>
              <a:off x="2553712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hlinkClick r:id="rId18" action="ppaction://hlinksldjump"/>
              <a:extLst>
                <a:ext uri="{FF2B5EF4-FFF2-40B4-BE49-F238E27FC236}">
                  <a16:creationId xmlns:a16="http://schemas.microsoft.com/office/drawing/2014/main" id="{06A4E9A7-54DA-3195-8575-128D5922C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5400000">
              <a:off x="2830809" y="935892"/>
              <a:ext cx="1294058" cy="69903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13B84F-7690-CECE-10F2-09ADF1A0B28C}"/>
              </a:ext>
            </a:extLst>
          </p:cNvPr>
          <p:cNvGrpSpPr/>
          <p:nvPr/>
        </p:nvGrpSpPr>
        <p:grpSpPr>
          <a:xfrm>
            <a:off x="9759297" y="923963"/>
            <a:ext cx="1098586" cy="855924"/>
            <a:chOff x="7832524" y="565409"/>
            <a:chExt cx="1848252" cy="144000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F73D33B9-127B-BFE3-B8D8-33527D078552}"/>
                </a:ext>
              </a:extLst>
            </p:cNvPr>
            <p:cNvSpPr/>
            <p:nvPr/>
          </p:nvSpPr>
          <p:spPr>
            <a:xfrm>
              <a:off x="7832524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hlinkClick r:id="rId18" action="ppaction://hlinksldjump"/>
              <a:extLst>
                <a:ext uri="{FF2B5EF4-FFF2-40B4-BE49-F238E27FC236}">
                  <a16:creationId xmlns:a16="http://schemas.microsoft.com/office/drawing/2014/main" id="{467B3BBB-EDD8-BFC6-FFF5-48C9346CC02B}"/>
                </a:ext>
              </a:extLst>
            </p:cNvPr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7910469" y="800621"/>
              <a:ext cx="1692363" cy="969577"/>
            </a:xfrm>
            <a:prstGeom prst="rect">
              <a:avLst/>
            </a:prstGeom>
          </p:spPr>
        </p:pic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F8F2679-54F8-5A6A-7CAF-A339AA38B27E}"/>
              </a:ext>
            </a:extLst>
          </p:cNvPr>
          <p:cNvCxnSpPr>
            <a:cxnSpLocks/>
          </p:cNvCxnSpPr>
          <p:nvPr/>
        </p:nvCxnSpPr>
        <p:spPr>
          <a:xfrm>
            <a:off x="5677520" y="3109143"/>
            <a:ext cx="0" cy="439626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965E1A9-7818-112D-AC70-526A3C1DAB14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6214091" y="3944103"/>
            <a:ext cx="0" cy="311147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4BB5CC6-6CA0-BF68-EFDC-0EFEC0022649}"/>
              </a:ext>
            </a:extLst>
          </p:cNvPr>
          <p:cNvCxnSpPr>
            <a:cxnSpLocks/>
          </p:cNvCxnSpPr>
          <p:nvPr/>
        </p:nvCxnSpPr>
        <p:spPr>
          <a:xfrm>
            <a:off x="6982672" y="2510266"/>
            <a:ext cx="0" cy="918734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DC193F9-94D6-5363-2720-4872B5718DFE}"/>
              </a:ext>
            </a:extLst>
          </p:cNvPr>
          <p:cNvCxnSpPr>
            <a:cxnSpLocks/>
          </p:cNvCxnSpPr>
          <p:nvPr/>
        </p:nvCxnSpPr>
        <p:spPr>
          <a:xfrm>
            <a:off x="7592469" y="3548769"/>
            <a:ext cx="0" cy="1315277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2F2A38E-4C1F-2B05-FF31-E4F11AE9E477}"/>
              </a:ext>
            </a:extLst>
          </p:cNvPr>
          <p:cNvCxnSpPr>
            <a:cxnSpLocks/>
          </p:cNvCxnSpPr>
          <p:nvPr/>
        </p:nvCxnSpPr>
        <p:spPr>
          <a:xfrm>
            <a:off x="10308590" y="1779887"/>
            <a:ext cx="0" cy="1768882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FD9E1E49-9ECE-F48F-D584-FB79AFFC783B}"/>
              </a:ext>
            </a:extLst>
          </p:cNvPr>
          <p:cNvSpPr txBox="1"/>
          <p:nvPr/>
        </p:nvSpPr>
        <p:spPr>
          <a:xfrm>
            <a:off x="290805" y="1531827"/>
            <a:ext cx="10584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</a:p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204C2B-711D-0A02-6434-CA3BD1F225D0}"/>
              </a:ext>
            </a:extLst>
          </p:cNvPr>
          <p:cNvSpPr txBox="1"/>
          <p:nvPr/>
        </p:nvSpPr>
        <p:spPr>
          <a:xfrm>
            <a:off x="780226" y="5764574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HIPPS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46C1345-4D23-2003-564C-F453FF3BA123}"/>
              </a:ext>
            </a:extLst>
          </p:cNvPr>
          <p:cNvSpPr txBox="1"/>
          <p:nvPr/>
        </p:nvSpPr>
        <p:spPr>
          <a:xfrm>
            <a:off x="1647616" y="1105984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CFB5E4A-3982-DE00-6CD9-EB6B95D70F22}"/>
              </a:ext>
            </a:extLst>
          </p:cNvPr>
          <p:cNvSpPr txBox="1"/>
          <p:nvPr/>
        </p:nvSpPr>
        <p:spPr>
          <a:xfrm>
            <a:off x="2017370" y="6389939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BB950CF-BB53-8FFA-9666-A1EA3678A5A4}"/>
              </a:ext>
            </a:extLst>
          </p:cNvPr>
          <p:cNvSpPr txBox="1"/>
          <p:nvPr/>
        </p:nvSpPr>
        <p:spPr>
          <a:xfrm>
            <a:off x="2926400" y="1426078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Valve UPS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7A2BB05-8411-9110-E2E2-1B9BA2ACA313}"/>
              </a:ext>
            </a:extLst>
          </p:cNvPr>
          <p:cNvGrpSpPr/>
          <p:nvPr/>
        </p:nvGrpSpPr>
        <p:grpSpPr>
          <a:xfrm>
            <a:off x="3377442" y="4830199"/>
            <a:ext cx="1098586" cy="855924"/>
            <a:chOff x="3780196" y="4830199"/>
            <a:chExt cx="1098586" cy="855924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DFA96C0-4B84-D089-B87A-2006B086F6F0}"/>
                </a:ext>
              </a:extLst>
            </p:cNvPr>
            <p:cNvSpPr/>
            <p:nvPr/>
          </p:nvSpPr>
          <p:spPr>
            <a:xfrm>
              <a:off x="3780196" y="4830199"/>
              <a:ext cx="1098586" cy="855924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hlinkClick r:id="rId10" action="ppaction://hlinksldjump"/>
              <a:extLst>
                <a:ext uri="{FF2B5EF4-FFF2-40B4-BE49-F238E27FC236}">
                  <a16:creationId xmlns:a16="http://schemas.microsoft.com/office/drawing/2014/main" id="{33A53B89-ED54-84AC-BA5F-C76766A48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922114" y="4879951"/>
              <a:ext cx="814751" cy="756420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8581EC01-C8C0-4595-9932-01FBB383C84A}"/>
              </a:ext>
            </a:extLst>
          </p:cNvPr>
          <p:cNvSpPr txBox="1"/>
          <p:nvPr/>
        </p:nvSpPr>
        <p:spPr>
          <a:xfrm>
            <a:off x="3397516" y="5732613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Winterization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EDE21FA-58AE-113B-6E69-879BB9F64143}"/>
              </a:ext>
            </a:extLst>
          </p:cNvPr>
          <p:cNvSpPr txBox="1"/>
          <p:nvPr/>
        </p:nvSpPr>
        <p:spPr>
          <a:xfrm>
            <a:off x="4883566" y="1966944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IOTA-ABO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AE8DF71-2F05-8723-EE0F-50C990776B81}"/>
              </a:ext>
            </a:extLst>
          </p:cNvPr>
          <p:cNvSpPr txBox="1"/>
          <p:nvPr/>
        </p:nvSpPr>
        <p:spPr>
          <a:xfrm>
            <a:off x="6428684" y="1390488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IOTA-PI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3833886-8FF4-F426-AA23-ECE57216DE2C}"/>
              </a:ext>
            </a:extLst>
          </p:cNvPr>
          <p:cNvSpPr txBox="1"/>
          <p:nvPr/>
        </p:nvSpPr>
        <p:spPr>
          <a:xfrm>
            <a:off x="5684872" y="5146437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IOTA-DP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CDA6803-5DE8-3ABE-52DA-F3EE64686F26}"/>
              </a:ext>
            </a:extLst>
          </p:cNvPr>
          <p:cNvSpPr txBox="1"/>
          <p:nvPr/>
        </p:nvSpPr>
        <p:spPr>
          <a:xfrm>
            <a:off x="9779371" y="501183"/>
            <a:ext cx="105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Truck/Rail Load/Unload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C23B5AC-1505-D578-38B2-22014B73E748}"/>
              </a:ext>
            </a:extLst>
          </p:cNvPr>
          <p:cNvSpPr txBox="1"/>
          <p:nvPr/>
        </p:nvSpPr>
        <p:spPr>
          <a:xfrm>
            <a:off x="7063250" y="5764750"/>
            <a:ext cx="105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Conditioning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051D978-69F8-6BD2-AB87-A845AFA9CD48}"/>
              </a:ext>
            </a:extLst>
          </p:cNvPr>
          <p:cNvSpPr txBox="1"/>
          <p:nvPr/>
        </p:nvSpPr>
        <p:spPr>
          <a:xfrm>
            <a:off x="8636523" y="5415317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IOTA-PT</a:t>
            </a:r>
          </a:p>
        </p:txBody>
      </p:sp>
      <p:sp>
        <p:nvSpPr>
          <p:cNvPr id="105" name="Rounded Rectangle 104">
            <a:hlinkClick r:id="rId13" action="ppaction://hlinksldjump"/>
            <a:extLst>
              <a:ext uri="{FF2B5EF4-FFF2-40B4-BE49-F238E27FC236}">
                <a16:creationId xmlns:a16="http://schemas.microsoft.com/office/drawing/2014/main" id="{EC9EB7C3-37C6-6111-3D7F-75EE939E14FA}"/>
              </a:ext>
            </a:extLst>
          </p:cNvPr>
          <p:cNvSpPr/>
          <p:nvPr/>
        </p:nvSpPr>
        <p:spPr>
          <a:xfrm>
            <a:off x="8300313" y="1875131"/>
            <a:ext cx="1098586" cy="855924"/>
          </a:xfrm>
          <a:prstGeom prst="roundRect">
            <a:avLst>
              <a:gd name="adj" fmla="val 7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5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IOTA-PSU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67ABD3B-910E-1326-ECBA-73553981730B}"/>
              </a:ext>
            </a:extLst>
          </p:cNvPr>
          <p:cNvGrpSpPr/>
          <p:nvPr/>
        </p:nvGrpSpPr>
        <p:grpSpPr>
          <a:xfrm>
            <a:off x="8616449" y="4528550"/>
            <a:ext cx="1098586" cy="855924"/>
            <a:chOff x="5190772" y="565409"/>
            <a:chExt cx="1848252" cy="1440000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61A13536-9D45-4A10-D9E3-2DB6B0F12FCA}"/>
                </a:ext>
              </a:extLst>
            </p:cNvPr>
            <p:cNvSpPr/>
            <p:nvPr/>
          </p:nvSpPr>
          <p:spPr>
            <a:xfrm>
              <a:off x="5190772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" name="Picture 107">
              <a:hlinkClick r:id="rId13" action="ppaction://hlinksldjump"/>
              <a:extLst>
                <a:ext uri="{FF2B5EF4-FFF2-40B4-BE49-F238E27FC236}">
                  <a16:creationId xmlns:a16="http://schemas.microsoft.com/office/drawing/2014/main" id="{A0152981-AF8F-2FFC-76DA-A3C67F71E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408343" y="684497"/>
              <a:ext cx="1413110" cy="1201825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DF41483-3060-0677-7806-B5BD48224416}"/>
              </a:ext>
            </a:extLst>
          </p:cNvPr>
          <p:cNvGrpSpPr/>
          <p:nvPr/>
        </p:nvGrpSpPr>
        <p:grpSpPr>
          <a:xfrm>
            <a:off x="10264326" y="4595230"/>
            <a:ext cx="1098586" cy="855925"/>
            <a:chOff x="9212278" y="579685"/>
            <a:chExt cx="1848251" cy="1440000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45EE4927-F0D5-BDDA-357D-1C31B64C9B8E}"/>
                </a:ext>
              </a:extLst>
            </p:cNvPr>
            <p:cNvSpPr/>
            <p:nvPr/>
          </p:nvSpPr>
          <p:spPr>
            <a:xfrm>
              <a:off x="9212278" y="579685"/>
              <a:ext cx="1848251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Pictur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5BD26789-674A-055F-FB96-2649573CF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572731" y="641684"/>
              <a:ext cx="1127345" cy="1316002"/>
            </a:xfrm>
            <a:prstGeom prst="rect">
              <a:avLst/>
            </a:prstGeom>
          </p:spPr>
        </p:pic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88194E81-B1A8-BBF4-079D-967C9AD918D5}"/>
              </a:ext>
            </a:extLst>
          </p:cNvPr>
          <p:cNvSpPr txBox="1"/>
          <p:nvPr/>
        </p:nvSpPr>
        <p:spPr>
          <a:xfrm>
            <a:off x="10284400" y="5466463"/>
            <a:ext cx="105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Blending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F102498-0492-CE41-4105-652ED1314B6E}"/>
              </a:ext>
            </a:extLst>
          </p:cNvPr>
          <p:cNvSpPr txBox="1"/>
          <p:nvPr/>
        </p:nvSpPr>
        <p:spPr>
          <a:xfrm>
            <a:off x="8320387" y="1624196"/>
            <a:ext cx="1058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IOTA-PSU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EB27323-9091-95A2-E7CF-03C95DFECBB1}"/>
              </a:ext>
            </a:extLst>
          </p:cNvPr>
          <p:cNvCxnSpPr>
            <a:cxnSpLocks/>
          </p:cNvCxnSpPr>
          <p:nvPr/>
        </p:nvCxnSpPr>
        <p:spPr>
          <a:xfrm>
            <a:off x="8849606" y="2731055"/>
            <a:ext cx="0" cy="291248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94F06838-5728-17E3-946D-674CCC56010F}"/>
              </a:ext>
            </a:extLst>
          </p:cNvPr>
          <p:cNvCxnSpPr>
            <a:cxnSpLocks/>
            <a:endCxn id="107" idx="0"/>
          </p:cNvCxnSpPr>
          <p:nvPr/>
        </p:nvCxnSpPr>
        <p:spPr>
          <a:xfrm>
            <a:off x="9165742" y="3548769"/>
            <a:ext cx="0" cy="979781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EB923E0-6802-6584-9880-5D728898BDD1}"/>
              </a:ext>
            </a:extLst>
          </p:cNvPr>
          <p:cNvCxnSpPr>
            <a:cxnSpLocks/>
            <a:endCxn id="110" idx="0"/>
          </p:cNvCxnSpPr>
          <p:nvPr/>
        </p:nvCxnSpPr>
        <p:spPr>
          <a:xfrm>
            <a:off x="10813619" y="3952864"/>
            <a:ext cx="0" cy="642366"/>
          </a:xfrm>
          <a:prstGeom prst="line">
            <a:avLst/>
          </a:prstGeom>
          <a:ln w="12700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hlinkClick r:id="rId24" action="ppaction://hlinksldjump"/>
            <a:extLst>
              <a:ext uri="{FF2B5EF4-FFF2-40B4-BE49-F238E27FC236}">
                <a16:creationId xmlns:a16="http://schemas.microsoft.com/office/drawing/2014/main" id="{9555F76A-A6FE-71B0-F160-84FAD9AEC22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24586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5372-DD82-2622-1AAE-27C6A40D1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E14D8A-D0DF-4F6E-1EA7-795EAE89E45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069CEC1F-5D0B-629E-9E10-C75C7ECB553E}"/>
              </a:ext>
            </a:extLst>
          </p:cNvPr>
          <p:cNvSpPr/>
          <p:nvPr/>
        </p:nvSpPr>
        <p:spPr>
          <a:xfrm>
            <a:off x="8095476" y="-1264864"/>
            <a:ext cx="1958789" cy="1688611"/>
          </a:xfrm>
          <a:prstGeom prst="hexagon">
            <a:avLst/>
          </a:prstGeom>
          <a:solidFill>
            <a:srgbClr val="C3D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hlinkClick r:id="rId3" action="ppaction://hlinksldjump"/>
            <a:extLst>
              <a:ext uri="{FF2B5EF4-FFF2-40B4-BE49-F238E27FC236}">
                <a16:creationId xmlns:a16="http://schemas.microsoft.com/office/drawing/2014/main" id="{35E21049-19F1-8C30-7187-0969D1783FF8}"/>
              </a:ext>
            </a:extLst>
          </p:cNvPr>
          <p:cNvSpPr txBox="1"/>
          <p:nvPr/>
        </p:nvSpPr>
        <p:spPr>
          <a:xfrm>
            <a:off x="8415195" y="57403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B1A9C8-C33C-978D-B70A-9CD66F3CB207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A990154-3334-ECD9-848F-A924FB28C501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EAF8244-A498-40D5-2C04-898C32327FDD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C195F943-240C-EC56-238C-8CCA9B196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76CD11D-240D-ED2C-B491-881FA0E8055B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0EF7EE3-4E6B-DA20-33BE-D2D056687FFF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110" name="Graphic 109">
              <a:extLst>
                <a:ext uri="{FF2B5EF4-FFF2-40B4-BE49-F238E27FC236}">
                  <a16:creationId xmlns:a16="http://schemas.microsoft.com/office/drawing/2014/main" id="{8056EF3D-B1FD-2906-E0F0-98EDFD70F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A9018B5-26CE-C494-40F7-1300CD5CB4CC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C2E639F-F0BA-6B24-1A37-70AB1CF7CCDD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816E3041-900B-181B-0AC3-63C5603C3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49EF606-31D4-FCD6-F1EF-9A196E4C3FC2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5410249-469C-ADCE-5BDE-F5EC75E6E5D7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502F113B-4A89-3BB0-6056-457027773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C2A6326-531A-C829-1415-29B195178E44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6BF9A75-6A86-2343-E0F6-5E9207D81171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68D77246-FD57-809A-864D-F6502F26F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025E6E3-8CEA-A2B7-7E54-4272E4BAB91D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676DC66-0AB7-52EB-1A06-331DFF8DC067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53" name="Picture 152">
              <a:hlinkClick r:id="rId14"/>
              <a:extLst>
                <a:ext uri="{FF2B5EF4-FFF2-40B4-BE49-F238E27FC236}">
                  <a16:creationId xmlns:a16="http://schemas.microsoft.com/office/drawing/2014/main" id="{E147287F-70CD-9A10-63DF-7859F41C3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BCA9F42-B938-9E1D-E878-418D0429B1C6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DFC4ECC-8370-1797-7DAE-334CD99F1BE9}"/>
              </a:ext>
            </a:extLst>
          </p:cNvPr>
          <p:cNvGrpSpPr/>
          <p:nvPr/>
        </p:nvGrpSpPr>
        <p:grpSpPr>
          <a:xfrm>
            <a:off x="8300986" y="565410"/>
            <a:ext cx="3674554" cy="6034321"/>
            <a:chOff x="8300986" y="565410"/>
            <a:chExt cx="3674554" cy="603432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2A43082-1743-89E5-859D-226B66F600C6}"/>
                </a:ext>
              </a:extLst>
            </p:cNvPr>
            <p:cNvGrpSpPr/>
            <p:nvPr/>
          </p:nvGrpSpPr>
          <p:grpSpPr>
            <a:xfrm>
              <a:off x="9212278" y="565410"/>
              <a:ext cx="1848252" cy="1440000"/>
              <a:chOff x="8535035" y="579685"/>
              <a:chExt cx="2514397" cy="1959004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1295D17B-30AC-0A20-37F5-0AB146F28175}"/>
                  </a:ext>
                </a:extLst>
              </p:cNvPr>
              <p:cNvSpPr/>
              <p:nvPr/>
            </p:nvSpPr>
            <p:spPr>
              <a:xfrm>
                <a:off x="8535035" y="579685"/>
                <a:ext cx="2514397" cy="1959004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13E74A9-ADBB-DBD0-9D11-65B5AD54D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 t="13152" b="5221"/>
              <a:stretch>
                <a:fillRect/>
              </a:stretch>
            </p:blipFill>
            <p:spPr>
              <a:xfrm>
                <a:off x="8794943" y="713568"/>
                <a:ext cx="1994581" cy="1691239"/>
              </a:xfrm>
              <a:prstGeom prst="rect">
                <a:avLst/>
              </a:prstGeom>
            </p:spPr>
          </p:pic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68F5D44-A4C8-07DA-CD94-6554031C6D49}"/>
                </a:ext>
              </a:extLst>
            </p:cNvPr>
            <p:cNvSpPr txBox="1"/>
            <p:nvPr/>
          </p:nvSpPr>
          <p:spPr>
            <a:xfrm>
              <a:off x="830098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Bubbler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BC2E4B1-72F4-CA18-7D06-18AFFDC40C80}"/>
                </a:ext>
              </a:extLst>
            </p:cNvPr>
            <p:cNvSpPr txBox="1"/>
            <p:nvPr/>
          </p:nvSpPr>
          <p:spPr>
            <a:xfrm>
              <a:off x="8477277" y="2619609"/>
              <a:ext cx="3318255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Level Measurement of more difficult type processes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Viscous fluids, slurries, sewage, liquids with suspended solids and sludge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6E21726-2E07-C761-1A52-5C1645A133A8}"/>
                </a:ext>
              </a:extLst>
            </p:cNvPr>
            <p:cNvSpPr txBox="1"/>
            <p:nvPr/>
          </p:nvSpPr>
          <p:spPr>
            <a:xfrm>
              <a:off x="8436020" y="3820751"/>
              <a:ext cx="3400768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Top or Vented tanks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Wastewater 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be used in place of Radar and Float 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31CE1251-DAA7-988C-A579-46901E8ED1D6}"/>
                </a:ext>
              </a:extLst>
            </p:cNvPr>
            <p:cNvGrpSpPr/>
            <p:nvPr/>
          </p:nvGrpSpPr>
          <p:grpSpPr>
            <a:xfrm>
              <a:off x="8314402" y="5627283"/>
              <a:ext cx="777449" cy="827908"/>
              <a:chOff x="-1508430" y="1343921"/>
              <a:chExt cx="777449" cy="827908"/>
            </a:xfrm>
          </p:grpSpPr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EE371F23-7C15-ABC8-E335-09CDC556D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5452AA0-203C-4CCE-991A-F683A4D8DFEE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12A99C63-8669-BC08-8382-D15C7F94C58C}"/>
                </a:ext>
              </a:extLst>
            </p:cNvPr>
            <p:cNvGrpSpPr/>
            <p:nvPr/>
          </p:nvGrpSpPr>
          <p:grpSpPr>
            <a:xfrm>
              <a:off x="10466173" y="5627283"/>
              <a:ext cx="829073" cy="830946"/>
              <a:chOff x="-801428" y="1343921"/>
              <a:chExt cx="829073" cy="830946"/>
            </a:xfrm>
          </p:grpSpPr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CFC5BB05-3150-03C0-DAA8-D699BDDD9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804730-D8A6-B206-BD5D-03BD5B200AA5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81469AD-E1B7-5D79-4F59-D86C8C34B8C3}"/>
                </a:ext>
              </a:extLst>
            </p:cNvPr>
            <p:cNvGrpSpPr/>
            <p:nvPr/>
          </p:nvGrpSpPr>
          <p:grpSpPr>
            <a:xfrm>
              <a:off x="9073369" y="5627283"/>
              <a:ext cx="739305" cy="817853"/>
              <a:chOff x="-2159334" y="2424298"/>
              <a:chExt cx="739305" cy="817853"/>
            </a:xfrm>
          </p:grpSpPr>
          <p:pic>
            <p:nvPicPr>
              <p:cNvPr id="137" name="Graphic 136">
                <a:extLst>
                  <a:ext uri="{FF2B5EF4-FFF2-40B4-BE49-F238E27FC236}">
                    <a16:creationId xmlns:a16="http://schemas.microsoft.com/office/drawing/2014/main" id="{6464856D-5501-7985-8447-050246DE0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-2066225" y="242429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C515BEA-5047-7621-C5CC-84C820C5813A}"/>
                  </a:ext>
                </a:extLst>
              </p:cNvPr>
              <p:cNvSpPr txBox="1"/>
              <p:nvPr/>
            </p:nvSpPr>
            <p:spPr>
              <a:xfrm>
                <a:off x="-2159334" y="2995930"/>
                <a:ext cx="73930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SANDS</a:t>
                </a: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F8AD05C2-7B93-78FC-238B-02638C57AEAE}"/>
                </a:ext>
              </a:extLst>
            </p:cNvPr>
            <p:cNvGrpSpPr/>
            <p:nvPr/>
          </p:nvGrpSpPr>
          <p:grpSpPr>
            <a:xfrm>
              <a:off x="9759497" y="5627283"/>
              <a:ext cx="829073" cy="972448"/>
              <a:chOff x="-1534236" y="2423592"/>
              <a:chExt cx="829073" cy="972448"/>
            </a:xfrm>
          </p:grpSpPr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0B5F71D4-CC65-535D-1A78-16EB3DB93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-1402404" y="242359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BAD92A62-76E7-282D-68D9-3B71FD7C46DC}"/>
                  </a:ext>
                </a:extLst>
              </p:cNvPr>
              <p:cNvSpPr txBox="1"/>
              <p:nvPr/>
            </p:nvSpPr>
            <p:spPr>
              <a:xfrm>
                <a:off x="-1534236" y="2995930"/>
                <a:ext cx="82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REFINING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UPGRADING</a:t>
                </a: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7AE19B3-D639-56CD-2EAF-674D291C7710}"/>
                </a:ext>
              </a:extLst>
            </p:cNvPr>
            <p:cNvGrpSpPr/>
            <p:nvPr/>
          </p:nvGrpSpPr>
          <p:grpSpPr>
            <a:xfrm>
              <a:off x="11253868" y="5627283"/>
              <a:ext cx="721672" cy="972447"/>
              <a:chOff x="-737676" y="2423593"/>
              <a:chExt cx="721672" cy="972447"/>
            </a:xfrm>
          </p:grpSpPr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516C59DF-D046-68FE-7669-448924086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-683466" y="2423593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24155EA-6365-6B77-9891-1772A93298F6}"/>
                  </a:ext>
                </a:extLst>
              </p:cNvPr>
              <p:cNvSpPr txBox="1"/>
              <p:nvPr/>
            </p:nvSpPr>
            <p:spPr>
              <a:xfrm>
                <a:off x="-737676" y="2995930"/>
                <a:ext cx="7216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METALS</a:t>
                </a:r>
              </a:p>
            </p:txBody>
          </p:sp>
        </p:grpSp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152B0AB9-AE50-F555-D4A1-A1797207E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630510" y="2278478"/>
              <a:ext cx="250199" cy="250199"/>
            </a:xfrm>
            <a:prstGeom prst="rect">
              <a:avLst/>
            </a:prstGeom>
          </p:spPr>
        </p:pic>
      </p:grpSp>
      <p:pic>
        <p:nvPicPr>
          <p:cNvPr id="161" name="Picture 160">
            <a:hlinkClick r:id="rId25" action="ppaction://hlinksldjump"/>
            <a:extLst>
              <a:ext uri="{FF2B5EF4-FFF2-40B4-BE49-F238E27FC236}">
                <a16:creationId xmlns:a16="http://schemas.microsoft.com/office/drawing/2014/main" id="{3DCA24B8-5788-D266-ECEB-507DE4DC499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813DF0B-B497-C841-D0CA-FD2C0BA1F3BD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5E4F3EE7-33BD-4153-4C96-F27C53604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E620910-B06B-2977-3A4A-11D283280791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817B0C4-9D4B-A9AB-B35B-0308BC3B0BA7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6E4A85E6-65A3-C4B7-4733-A3E289DDD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150AFC5-9E09-BA9E-8B60-7894EC2EB75A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BE235CF-8C99-EC6E-151D-A08C9FE9919B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867F7F23-43E0-39D8-C532-42041A65F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0055697-E5AD-9A5F-BFF6-73B7D94685E6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2E490207-DA12-6A1A-C3E6-84FA284EA313}"/>
              </a:ext>
            </a:extLst>
          </p:cNvPr>
          <p:cNvGrpSpPr/>
          <p:nvPr/>
        </p:nvGrpSpPr>
        <p:grpSpPr>
          <a:xfrm>
            <a:off x="242926" y="565410"/>
            <a:ext cx="3716594" cy="5892819"/>
            <a:chOff x="242926" y="565410"/>
            <a:chExt cx="3716594" cy="589281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8A9B2D5-C9EA-C59B-8269-39142E9F3002}"/>
                </a:ext>
              </a:extLst>
            </p:cNvPr>
            <p:cNvGrpSpPr/>
            <p:nvPr/>
          </p:nvGrpSpPr>
          <p:grpSpPr>
            <a:xfrm>
              <a:off x="1154218" y="565410"/>
              <a:ext cx="1848252" cy="1440000"/>
              <a:chOff x="1177778" y="565410"/>
              <a:chExt cx="2514397" cy="1959004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D9CF9BB0-329B-11CD-CACD-F732FCC5EDDB}"/>
                  </a:ext>
                </a:extLst>
              </p:cNvPr>
              <p:cNvSpPr/>
              <p:nvPr/>
            </p:nvSpPr>
            <p:spPr>
              <a:xfrm>
                <a:off x="1177778" y="565410"/>
                <a:ext cx="2514397" cy="1959004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87F9442-2B0D-C0A8-47B1-782A514CE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59971" y="878317"/>
                <a:ext cx="2163814" cy="1333190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B298F3-FD21-F000-31F0-966C40B62882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Quality Measurement System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93773B4-1301-7D4B-EF2A-C7C80BBB77C1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Automated sample collection and measurements from flowing pipeline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Density, Viscosity and Water Cut measurements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499ABFB-7F31-C285-01C3-56681CF7C1E9}"/>
                </a:ext>
              </a:extLst>
            </p:cNvPr>
            <p:cNvSpPr txBox="1"/>
            <p:nvPr/>
          </p:nvSpPr>
          <p:spPr>
            <a:xfrm>
              <a:off x="418856" y="3820751"/>
              <a:ext cx="3221793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Pipelines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Custody Transfer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1CD90E2-BB33-6E50-68EF-C63E7FA4768E}"/>
                </a:ext>
              </a:extLst>
            </p:cNvPr>
            <p:cNvGrpSpPr/>
            <p:nvPr/>
          </p:nvGrpSpPr>
          <p:grpSpPr>
            <a:xfrm>
              <a:off x="1214705" y="5627283"/>
              <a:ext cx="777449" cy="827908"/>
              <a:chOff x="-1508430" y="1343921"/>
              <a:chExt cx="777449" cy="827908"/>
            </a:xfrm>
          </p:grpSpPr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03A6E32B-B55D-C00C-9C91-CE0F8DB3A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C2105C3-836F-A890-7B40-497416CBA4AF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F73C025-A252-AEE0-CC20-3348378C9CA4}"/>
                </a:ext>
              </a:extLst>
            </p:cNvPr>
            <p:cNvGrpSpPr/>
            <p:nvPr/>
          </p:nvGrpSpPr>
          <p:grpSpPr>
            <a:xfrm>
              <a:off x="1926323" y="5627283"/>
              <a:ext cx="829073" cy="830946"/>
              <a:chOff x="-801428" y="1343921"/>
              <a:chExt cx="829073" cy="830946"/>
            </a:xfrm>
          </p:grpSpPr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C8AFFEF0-51D1-8FFB-F763-967D86877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BEDB00E-F73C-9A39-44AB-DBCC95FC65AA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95F6491F-6D47-CA51-4655-8E4F529B1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709321" y="2278478"/>
              <a:ext cx="250199" cy="250199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D1FEA62-E0DD-B8E8-4418-DDF8ADEAAD3A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9BBD9AB0-8706-553A-5B86-3B0D309A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C181BAE-BF3A-E073-971B-D2E6772F4476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1FC5D04E-6D5E-1663-466E-F0D0205B5187}"/>
              </a:ext>
            </a:extLst>
          </p:cNvPr>
          <p:cNvGrpSpPr/>
          <p:nvPr/>
        </p:nvGrpSpPr>
        <p:grpSpPr>
          <a:xfrm>
            <a:off x="4267346" y="565410"/>
            <a:ext cx="3670837" cy="6023586"/>
            <a:chOff x="4267346" y="565410"/>
            <a:chExt cx="3670837" cy="6023586"/>
          </a:xfrm>
        </p:grpSpPr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848208F1-FF1B-3A2E-2EF6-EA69F0A4DA1C}"/>
                </a:ext>
              </a:extLst>
            </p:cNvPr>
            <p:cNvSpPr txBox="1"/>
            <p:nvPr/>
          </p:nvSpPr>
          <p:spPr>
            <a:xfrm>
              <a:off x="426734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HIPPS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427086E3-0514-1802-7F55-B7A01CED688A}"/>
                </a:ext>
              </a:extLst>
            </p:cNvPr>
            <p:cNvSpPr txBox="1"/>
            <p:nvPr/>
          </p:nvSpPr>
          <p:spPr>
            <a:xfrm>
              <a:off x="4443637" y="2619609"/>
              <a:ext cx="3318255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Integrity Pressure Protection System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Designed to close valves and isolate process when overpressure is detected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B2BAD8C-340A-278B-E6B5-7F47C3BAE645}"/>
                </a:ext>
              </a:extLst>
            </p:cNvPr>
            <p:cNvSpPr txBox="1"/>
            <p:nvPr/>
          </p:nvSpPr>
          <p:spPr>
            <a:xfrm>
              <a:off x="4402380" y="3820751"/>
              <a:ext cx="3400768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 Facilities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Natural gas gathering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11134A23-ECEE-24AF-CF3E-49D8FDF23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490874" y="2278478"/>
              <a:ext cx="250199" cy="250199"/>
            </a:xfrm>
            <a:prstGeom prst="rect">
              <a:avLst/>
            </a:prstGeom>
          </p:spPr>
        </p:pic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4B271327-0768-C854-922B-E493050C0D59}"/>
                </a:ext>
              </a:extLst>
            </p:cNvPr>
            <p:cNvGrpSpPr/>
            <p:nvPr/>
          </p:nvGrpSpPr>
          <p:grpSpPr>
            <a:xfrm>
              <a:off x="5178638" y="565410"/>
              <a:ext cx="1848252" cy="1440000"/>
              <a:chOff x="5178638" y="565410"/>
              <a:chExt cx="1848252" cy="1440000"/>
            </a:xfrm>
          </p:grpSpPr>
          <p:sp>
            <p:nvSpPr>
              <p:cNvPr id="212" name="Rounded Rectangle 211">
                <a:extLst>
                  <a:ext uri="{FF2B5EF4-FFF2-40B4-BE49-F238E27FC236}">
                    <a16:creationId xmlns:a16="http://schemas.microsoft.com/office/drawing/2014/main" id="{5BF42194-72E4-4E4B-FF3C-4F3D7E40367C}"/>
                  </a:ext>
                </a:extLst>
              </p:cNvPr>
              <p:cNvSpPr/>
              <p:nvPr/>
            </p:nvSpPr>
            <p:spPr>
              <a:xfrm>
                <a:off x="5178638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4" name="Picture 213">
                <a:extLst>
                  <a:ext uri="{FF2B5EF4-FFF2-40B4-BE49-F238E27FC236}">
                    <a16:creationId xmlns:a16="http://schemas.microsoft.com/office/drawing/2014/main" id="{A3041224-33C9-4586-8CBD-897F8DC2D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rcRect l="1815" t="1702" r="1100" b="1698"/>
              <a:stretch>
                <a:fillRect/>
              </a:stretch>
            </p:blipFill>
            <p:spPr>
              <a:xfrm>
                <a:off x="5218328" y="692132"/>
                <a:ext cx="1768873" cy="1186557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FCDE1347-11FD-4FA5-2AC5-03CF679C6EBF}"/>
                </a:ext>
              </a:extLst>
            </p:cNvPr>
            <p:cNvGrpSpPr/>
            <p:nvPr/>
          </p:nvGrpSpPr>
          <p:grpSpPr>
            <a:xfrm>
              <a:off x="4891197" y="5627283"/>
              <a:ext cx="2401691" cy="961713"/>
              <a:chOff x="4280762" y="5627283"/>
              <a:chExt cx="2401691" cy="961713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1BB78BFF-05DB-C1AA-ABF0-BCB89AC39683}"/>
                  </a:ext>
                </a:extLst>
              </p:cNvPr>
              <p:cNvGrpSpPr/>
              <p:nvPr/>
            </p:nvGrpSpPr>
            <p:grpSpPr>
              <a:xfrm>
                <a:off x="4280762" y="5627283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210" name="Graphic 209">
                  <a:extLst>
                    <a:ext uri="{FF2B5EF4-FFF2-40B4-BE49-F238E27FC236}">
                      <a16:creationId xmlns:a16="http://schemas.microsoft.com/office/drawing/2014/main" id="{E47956B1-7297-5215-B82D-C0B74C014C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0235A14B-A147-D9CD-DFCA-7815C67D75A2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71DF8C6D-9FCA-B5DE-DB7E-2C48FB7723C8}"/>
                  </a:ext>
                </a:extLst>
              </p:cNvPr>
              <p:cNvGrpSpPr/>
              <p:nvPr/>
            </p:nvGrpSpPr>
            <p:grpSpPr>
              <a:xfrm>
                <a:off x="5853380" y="5627283"/>
                <a:ext cx="829073" cy="830946"/>
                <a:chOff x="-801428" y="1343921"/>
                <a:chExt cx="829073" cy="830946"/>
              </a:xfrm>
            </p:grpSpPr>
            <p:pic>
              <p:nvPicPr>
                <p:cNvPr id="208" name="Graphic 207">
                  <a:extLst>
                    <a:ext uri="{FF2B5EF4-FFF2-40B4-BE49-F238E27FC236}">
                      <a16:creationId xmlns:a16="http://schemas.microsoft.com/office/drawing/2014/main" id="{85BBCDF0-1D78-74DA-051B-59E428D6DA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3824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AFA9A507-27AD-43D2-A087-015877EB90DF}"/>
                    </a:ext>
                  </a:extLst>
                </p:cNvPr>
                <p:cNvSpPr txBox="1"/>
                <p:nvPr/>
              </p:nvSpPr>
              <p:spPr>
                <a:xfrm>
                  <a:off x="-801428" y="1928646"/>
                  <a:ext cx="82907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CHEMICAL</a:t>
                  </a:r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DE4C7FA3-6E91-0F3B-AD84-1F85414EF21B}"/>
                  </a:ext>
                </a:extLst>
              </p:cNvPr>
              <p:cNvGrpSpPr/>
              <p:nvPr/>
            </p:nvGrpSpPr>
            <p:grpSpPr>
              <a:xfrm>
                <a:off x="5077169" y="5627283"/>
                <a:ext cx="878767" cy="961713"/>
                <a:chOff x="-826837" y="199708"/>
                <a:chExt cx="878767" cy="961713"/>
              </a:xfrm>
            </p:grpSpPr>
            <p:pic>
              <p:nvPicPr>
                <p:cNvPr id="218" name="Graphic 217">
                  <a:extLst>
                    <a:ext uri="{FF2B5EF4-FFF2-40B4-BE49-F238E27FC236}">
                      <a16:creationId xmlns:a16="http://schemas.microsoft.com/office/drawing/2014/main" id="{7EF0646D-590C-F065-8E66-085EA4EAE5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028ACE24-F7DF-68DA-A3C5-53C800721C80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09879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9CA01-7488-AC37-39DE-10D65F155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7A9774-F1C6-0622-7250-FDAB0202A8E3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2EAC8E6B-B595-58BF-43F0-92A1735F4EF3}"/>
              </a:ext>
            </a:extLst>
          </p:cNvPr>
          <p:cNvSpPr/>
          <p:nvPr/>
        </p:nvSpPr>
        <p:spPr>
          <a:xfrm>
            <a:off x="8095476" y="-1264864"/>
            <a:ext cx="1958789" cy="1688611"/>
          </a:xfrm>
          <a:prstGeom prst="hexagon">
            <a:avLst/>
          </a:prstGeom>
          <a:solidFill>
            <a:srgbClr val="C3D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C24F3ED-8629-ACAA-7C0B-6CD0F906CF88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B724B3A-9089-E1A8-37CE-59212ADAAAF6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710949D-A0ED-1A3D-E77E-F38E8D797110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AAEA0BE7-5F2E-FECB-730F-B5C2A726E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DED4881-37F3-8695-69BF-B4EFADB0B8E5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EA3F1E1-F160-991F-BB54-BFA9E4B07ADB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4758C9CA-9FB2-0B28-C1C9-FC01A203B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3F0E6BD-38F6-69FC-D5A9-657C06E01726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475B581-CB5F-5B4A-4DF4-E22072E6E4E5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A06F5BAA-C8D9-D538-D178-6004D1CAF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9B3A33E-E40F-3696-BEF1-931A770C929C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411314B-7645-5B35-3DD7-F69F556FA722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B53325CC-4777-6FD8-6F18-D3C31E8DE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67F330C-5444-6FB1-09A1-ABF965055117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6D8DBB3-020A-2C6A-739A-D49B770B7563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884BCA8E-B3A0-26D8-9B9B-22B1AC42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8FF9243-3824-AA9C-CFB3-6576AAC45B5E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901C43C-4FD3-3488-6F4C-4619BF143CF3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DB99D09D-AEBD-038F-257B-FE1BDB7DD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C91188B-963D-5386-F4A7-6BD469FF4F09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697EE04-564F-F5F9-15A1-9495B587735C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081C2CA1-3D3F-729D-7C50-C7451CABE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D546D07-0112-B91A-3422-31EF68DAC277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12204DC-BAF3-3B12-5E34-5F09E643A0E8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CC6EE0F9-AD3B-1C9B-08E8-C4C6212C9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A55C65C-8BB1-7D88-9B99-4080D3C75C45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4D22D5D-A06F-3301-5F8A-E72262EEE91C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C4DD854B-D67E-FD93-8464-68A698520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1D3684C-2C62-C90B-42B0-587BAC6D052F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7039DB87-6209-4638-F5C3-386C7D6A95D7}"/>
              </a:ext>
            </a:extLst>
          </p:cNvPr>
          <p:cNvGrpSpPr/>
          <p:nvPr/>
        </p:nvGrpSpPr>
        <p:grpSpPr>
          <a:xfrm>
            <a:off x="154485" y="565410"/>
            <a:ext cx="3824311" cy="6034321"/>
            <a:chOff x="154485" y="565410"/>
            <a:chExt cx="3824311" cy="60343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21FDA9-41BF-CFFF-E97E-646C0716E0C3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CEMS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23995B-27F6-4B04-E70C-2888B1A88255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Continuous Emissions Monitoring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Measures and reports pollutants emissions from industrial sources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4790F4-6CD7-9473-62E3-46D4195D3B5A}"/>
                </a:ext>
              </a:extLst>
            </p:cNvPr>
            <p:cNvSpPr txBox="1"/>
            <p:nvPr/>
          </p:nvSpPr>
          <p:spPr>
            <a:xfrm>
              <a:off x="418856" y="3820751"/>
              <a:ext cx="3221793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 Facilities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Cement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Waste Incineration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0AAD1CB-4014-B6B2-A661-BA185F045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464073" y="2278478"/>
              <a:ext cx="250199" cy="250199"/>
            </a:xfrm>
            <a:prstGeom prst="rect">
              <a:avLst/>
            </a:prstGeom>
          </p:spPr>
        </p:pic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8F6E3185-83FC-441E-5382-AF82217DB8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4310" y="565410"/>
              <a:ext cx="1848252" cy="1440000"/>
              <a:chOff x="980471" y="565410"/>
              <a:chExt cx="2195746" cy="1710738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7303742B-195B-F7ED-7308-0776BADDF995}"/>
                  </a:ext>
                </a:extLst>
              </p:cNvPr>
              <p:cNvSpPr/>
              <p:nvPr/>
            </p:nvSpPr>
            <p:spPr>
              <a:xfrm>
                <a:off x="980471" y="565410"/>
                <a:ext cx="2195746" cy="1710738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B55D0550-A1FC-3195-A01C-1A1F1DD35C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7963" y="628893"/>
                <a:ext cx="720763" cy="1583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7EFFB33F-1DFF-1611-74E1-ED8C8A4F8CAC}"/>
                </a:ext>
              </a:extLst>
            </p:cNvPr>
            <p:cNvGrpSpPr/>
            <p:nvPr/>
          </p:nvGrpSpPr>
          <p:grpSpPr>
            <a:xfrm>
              <a:off x="154485" y="5627283"/>
              <a:ext cx="777449" cy="827908"/>
              <a:chOff x="-1508430" y="1343921"/>
              <a:chExt cx="777449" cy="827908"/>
            </a:xfrm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619284D5-03A7-BFBF-0385-75CE0382C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FF49B51-C70D-5803-431D-60326FFBB055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4305D61-8894-04F3-9569-589282C0F10A}"/>
                </a:ext>
              </a:extLst>
            </p:cNvPr>
            <p:cNvGrpSpPr/>
            <p:nvPr/>
          </p:nvGrpSpPr>
          <p:grpSpPr>
            <a:xfrm>
              <a:off x="886734" y="5627283"/>
              <a:ext cx="829073" cy="972448"/>
              <a:chOff x="-1534236" y="2423592"/>
              <a:chExt cx="829073" cy="972448"/>
            </a:xfrm>
          </p:grpSpPr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FF5E1F10-5E32-A038-81A3-74FD8EE08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-1402404" y="242359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E919CE4-7C4F-83BF-5790-CD70BB8D55AF}"/>
                  </a:ext>
                </a:extLst>
              </p:cNvPr>
              <p:cNvSpPr txBox="1"/>
              <p:nvPr/>
            </p:nvSpPr>
            <p:spPr>
              <a:xfrm>
                <a:off x="-1534236" y="2995930"/>
                <a:ext cx="82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REFINING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UPGRADING</a:t>
                </a: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DE00B6B7-A172-E97C-A458-26CA4F308DF0}"/>
                </a:ext>
              </a:extLst>
            </p:cNvPr>
            <p:cNvGrpSpPr/>
            <p:nvPr/>
          </p:nvGrpSpPr>
          <p:grpSpPr>
            <a:xfrm>
              <a:off x="1660470" y="5627283"/>
              <a:ext cx="878767" cy="961713"/>
              <a:chOff x="-826837" y="199708"/>
              <a:chExt cx="878767" cy="961713"/>
            </a:xfrm>
          </p:grpSpPr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85BFCEF9-51BB-5488-B0F3-926E90631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-681575" y="19970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627F9917-BA05-A525-8CE9-E71A5F5E1085}"/>
                  </a:ext>
                </a:extLst>
              </p:cNvPr>
              <p:cNvSpPr txBox="1"/>
              <p:nvPr/>
            </p:nvSpPr>
            <p:spPr>
              <a:xfrm>
                <a:off x="-826837" y="761311"/>
                <a:ext cx="8787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POWER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GENERATION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0A8F6768-E4F9-2D9B-FA4A-4ED036026FA0}"/>
                </a:ext>
              </a:extLst>
            </p:cNvPr>
            <p:cNvGrpSpPr/>
            <p:nvPr/>
          </p:nvGrpSpPr>
          <p:grpSpPr>
            <a:xfrm>
              <a:off x="2434418" y="5627283"/>
              <a:ext cx="829073" cy="830946"/>
              <a:chOff x="-801428" y="1343921"/>
              <a:chExt cx="829073" cy="830946"/>
            </a:xfrm>
          </p:grpSpPr>
          <p:pic>
            <p:nvPicPr>
              <p:cNvPr id="114" name="Graphic 113">
                <a:extLst>
                  <a:ext uri="{FF2B5EF4-FFF2-40B4-BE49-F238E27FC236}">
                    <a16:creationId xmlns:a16="http://schemas.microsoft.com/office/drawing/2014/main" id="{8F646698-E9A8-2C04-796F-8A7190238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E6064D09-2179-4D5E-6441-4978673F6FB6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239FCC8-7176-D935-A869-FB2828E85004}"/>
                </a:ext>
              </a:extLst>
            </p:cNvPr>
            <p:cNvGrpSpPr/>
            <p:nvPr/>
          </p:nvGrpSpPr>
          <p:grpSpPr>
            <a:xfrm>
              <a:off x="3257124" y="5627283"/>
              <a:ext cx="721672" cy="972447"/>
              <a:chOff x="-737676" y="2423593"/>
              <a:chExt cx="721672" cy="972447"/>
            </a:xfrm>
          </p:grpSpPr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C8F98DBD-2975-84F3-C661-4399418E0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-683466" y="2423593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C0C22734-E617-F2C2-01A3-FF0C25074D28}"/>
                  </a:ext>
                </a:extLst>
              </p:cNvPr>
              <p:cNvSpPr txBox="1"/>
              <p:nvPr/>
            </p:nvSpPr>
            <p:spPr>
              <a:xfrm>
                <a:off x="-737676" y="2995930"/>
                <a:ext cx="7216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METALS</a:t>
                </a:r>
              </a:p>
            </p:txBody>
          </p:sp>
        </p:grpSp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02CD6A0E-5E02-FCCE-EA0A-3D47563775B9}"/>
              </a:ext>
            </a:extLst>
          </p:cNvPr>
          <p:cNvGrpSpPr/>
          <p:nvPr/>
        </p:nvGrpSpPr>
        <p:grpSpPr>
          <a:xfrm>
            <a:off x="4275372" y="565409"/>
            <a:ext cx="3670837" cy="6046392"/>
            <a:chOff x="4275372" y="565409"/>
            <a:chExt cx="3670837" cy="604639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9A6E55-2C33-1029-F951-C850981DD84E}"/>
                </a:ext>
              </a:extLst>
            </p:cNvPr>
            <p:cNvSpPr txBox="1"/>
            <p:nvPr/>
          </p:nvSpPr>
          <p:spPr>
            <a:xfrm>
              <a:off x="4275372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Valve UPS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441B67FB-7B6B-0AA3-1523-903FDBBA0713}"/>
                </a:ext>
              </a:extLst>
            </p:cNvPr>
            <p:cNvGrpSpPr/>
            <p:nvPr/>
          </p:nvGrpSpPr>
          <p:grpSpPr>
            <a:xfrm>
              <a:off x="4451302" y="565409"/>
              <a:ext cx="3318255" cy="6046392"/>
              <a:chOff x="4451302" y="565409"/>
              <a:chExt cx="3318255" cy="604639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901D2B-4492-30C3-1C0D-237521E28B59}"/>
                  </a:ext>
                </a:extLst>
              </p:cNvPr>
              <p:cNvSpPr txBox="1"/>
              <p:nvPr/>
            </p:nvSpPr>
            <p:spPr>
              <a:xfrm>
                <a:off x="4451302" y="2629987"/>
                <a:ext cx="3318255" cy="723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Electric fail safe for Valves</a:t>
                </a:r>
              </a:p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Utilizes existing connections of a 24VDC electric actuator to charge the UPS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333B71-F332-EB96-DE39-B0929703A545}"/>
                  </a:ext>
                </a:extLst>
              </p:cNvPr>
              <p:cNvSpPr txBox="1"/>
              <p:nvPr/>
            </p:nvSpPr>
            <p:spPr>
              <a:xfrm>
                <a:off x="4451302" y="3831129"/>
                <a:ext cx="3221793" cy="815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b="1" dirty="0">
                    <a:solidFill>
                      <a:srgbClr val="62BB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Applications</a:t>
                </a:r>
              </a:p>
              <a:p>
                <a:pPr algn="ctr"/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Wherever an electric fail-last </a:t>
                </a:r>
                <a:b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valve is required</a:t>
                </a:r>
              </a:p>
            </p:txBody>
          </p:sp>
          <p:grpSp>
            <p:nvGrpSpPr>
              <p:cNvPr id="1043" name="Group 1042">
                <a:extLst>
                  <a:ext uri="{FF2B5EF4-FFF2-40B4-BE49-F238E27FC236}">
                    <a16:creationId xmlns:a16="http://schemas.microsoft.com/office/drawing/2014/main" id="{9346E306-72CC-B65F-65EC-A0DE62634B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90772" y="565409"/>
                <a:ext cx="1848252" cy="1440000"/>
                <a:chOff x="4992494" y="565409"/>
                <a:chExt cx="2236592" cy="1742562"/>
              </a:xfrm>
            </p:grpSpPr>
            <p:sp>
              <p:nvSpPr>
                <p:cNvPr id="34" name="Rounded Rectangle 33">
                  <a:extLst>
                    <a:ext uri="{FF2B5EF4-FFF2-40B4-BE49-F238E27FC236}">
                      <a16:creationId xmlns:a16="http://schemas.microsoft.com/office/drawing/2014/main" id="{B6A1AF76-9248-179B-9B1B-C15B7978F6FE}"/>
                    </a:ext>
                  </a:extLst>
                </p:cNvPr>
                <p:cNvSpPr/>
                <p:nvPr/>
              </p:nvSpPr>
              <p:spPr>
                <a:xfrm>
                  <a:off x="4992494" y="565409"/>
                  <a:ext cx="2236592" cy="1742562"/>
                </a:xfrm>
                <a:prstGeom prst="roundRect">
                  <a:avLst>
                    <a:gd name="adj" fmla="val 7354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55D07F9B-5A88-F3A1-04BA-237FCFED6D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44642" y="700825"/>
                  <a:ext cx="1235112" cy="1439908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51080B3-447B-D0DE-ABD8-5A3A4C0AA8B4}"/>
                  </a:ext>
                </a:extLst>
              </p:cNvPr>
              <p:cNvGrpSpPr/>
              <p:nvPr/>
            </p:nvGrpSpPr>
            <p:grpSpPr>
              <a:xfrm>
                <a:off x="6971458" y="5627283"/>
                <a:ext cx="681598" cy="965519"/>
                <a:chOff x="-2109236" y="195902"/>
                <a:chExt cx="681598" cy="965519"/>
              </a:xfrm>
            </p:grpSpPr>
            <p:pic>
              <p:nvPicPr>
                <p:cNvPr id="122" name="Graphic 121">
                  <a:extLst>
                    <a:ext uri="{FF2B5EF4-FFF2-40B4-BE49-F238E27FC236}">
                      <a16:creationId xmlns:a16="http://schemas.microsoft.com/office/drawing/2014/main" id="{7643DBB7-E2C2-B888-D407-6AEF51C180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38634" y="19590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C671A6B5-839A-C7D5-DE85-46AFDC077251}"/>
                    </a:ext>
                  </a:extLst>
                </p:cNvPr>
                <p:cNvSpPr txBox="1"/>
                <p:nvPr/>
              </p:nvSpPr>
              <p:spPr>
                <a:xfrm>
                  <a:off x="-2109236" y="761311"/>
                  <a:ext cx="6815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LIFE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SCIENCES</a:t>
                  </a: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1260BB92-BEE1-CE5C-A35F-D5773108E92C}"/>
                  </a:ext>
                </a:extLst>
              </p:cNvPr>
              <p:cNvGrpSpPr/>
              <p:nvPr/>
            </p:nvGrpSpPr>
            <p:grpSpPr>
              <a:xfrm>
                <a:off x="6165020" y="5615241"/>
                <a:ext cx="720130" cy="987807"/>
                <a:chOff x="-2147986" y="1329095"/>
                <a:chExt cx="720130" cy="987807"/>
              </a:xfrm>
            </p:grpSpPr>
            <p:pic>
              <p:nvPicPr>
                <p:cNvPr id="125" name="Graphic 124">
                  <a:extLst>
                    <a:ext uri="{FF2B5EF4-FFF2-40B4-BE49-F238E27FC236}">
                      <a16:creationId xmlns:a16="http://schemas.microsoft.com/office/drawing/2014/main" id="{79709581-04A3-0E7A-0E61-91A1AEC56E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66225" y="1329095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34068F8-CD7D-5F05-3EE5-348E38547DE2}"/>
                    </a:ext>
                  </a:extLst>
                </p:cNvPr>
                <p:cNvSpPr txBox="1"/>
                <p:nvPr/>
              </p:nvSpPr>
              <p:spPr>
                <a:xfrm>
                  <a:off x="-2147986" y="1916792"/>
                  <a:ext cx="72013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PULP &amp; PAPER</a:t>
                  </a: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76133A8E-6C02-7DD1-7AE0-0A9F18770DFA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1024" name="Graphic 1023">
                  <a:extLst>
                    <a:ext uri="{FF2B5EF4-FFF2-40B4-BE49-F238E27FC236}">
                      <a16:creationId xmlns:a16="http://schemas.microsoft.com/office/drawing/2014/main" id="{14707A1F-C42E-DABF-3028-DEF15E9A9D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5" name="TextBox 1024">
                  <a:extLst>
                    <a:ext uri="{FF2B5EF4-FFF2-40B4-BE49-F238E27FC236}">
                      <a16:creationId xmlns:a16="http://schemas.microsoft.com/office/drawing/2014/main" id="{3CABBE22-9D3B-56FE-D00B-354F6D8E1E8C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027" name="Group 1026">
                <a:extLst>
                  <a:ext uri="{FF2B5EF4-FFF2-40B4-BE49-F238E27FC236}">
                    <a16:creationId xmlns:a16="http://schemas.microsoft.com/office/drawing/2014/main" id="{C37C0A0E-57D1-1CCC-E682-FE55FF4A6309}"/>
                  </a:ext>
                </a:extLst>
              </p:cNvPr>
              <p:cNvGrpSpPr/>
              <p:nvPr/>
            </p:nvGrpSpPr>
            <p:grpSpPr>
              <a:xfrm>
                <a:off x="6380727" y="4733664"/>
                <a:ext cx="829073" cy="830946"/>
                <a:chOff x="-801428" y="1343921"/>
                <a:chExt cx="829073" cy="830946"/>
              </a:xfrm>
            </p:grpSpPr>
            <p:pic>
              <p:nvPicPr>
                <p:cNvPr id="1028" name="Graphic 1027">
                  <a:extLst>
                    <a:ext uri="{FF2B5EF4-FFF2-40B4-BE49-F238E27FC236}">
                      <a16:creationId xmlns:a16="http://schemas.microsoft.com/office/drawing/2014/main" id="{B7E4AC0E-4018-E491-FE35-A90485725E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3824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87327D7D-A7C9-3BD0-20FD-1F3A4D13CA40}"/>
                    </a:ext>
                  </a:extLst>
                </p:cNvPr>
                <p:cNvSpPr txBox="1"/>
                <p:nvPr/>
              </p:nvSpPr>
              <p:spPr>
                <a:xfrm>
                  <a:off x="-801428" y="1928646"/>
                  <a:ext cx="82907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CHEMICAL</a:t>
                  </a:r>
                </a:p>
              </p:txBody>
            </p:sp>
          </p:grpSp>
          <p:grpSp>
            <p:nvGrpSpPr>
              <p:cNvPr id="1030" name="Group 1029">
                <a:extLst>
                  <a:ext uri="{FF2B5EF4-FFF2-40B4-BE49-F238E27FC236}">
                    <a16:creationId xmlns:a16="http://schemas.microsoft.com/office/drawing/2014/main" id="{AAAEEA92-A93F-A552-5DE1-7CECADAD30A8}"/>
                  </a:ext>
                </a:extLst>
              </p:cNvPr>
              <p:cNvGrpSpPr/>
              <p:nvPr/>
            </p:nvGrpSpPr>
            <p:grpSpPr>
              <a:xfrm>
                <a:off x="4941195" y="4736691"/>
                <a:ext cx="739305" cy="817853"/>
                <a:chOff x="-2159334" y="2424298"/>
                <a:chExt cx="739305" cy="817853"/>
              </a:xfrm>
            </p:grpSpPr>
            <p:pic>
              <p:nvPicPr>
                <p:cNvPr id="1031" name="Graphic 1030">
                  <a:extLst>
                    <a:ext uri="{FF2B5EF4-FFF2-40B4-BE49-F238E27FC236}">
                      <a16:creationId xmlns:a16="http://schemas.microsoft.com/office/drawing/2014/main" id="{35F21EC3-1C72-397B-BD25-0BB40F2178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66225" y="242429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32" name="TextBox 1031">
                  <a:extLst>
                    <a:ext uri="{FF2B5EF4-FFF2-40B4-BE49-F238E27FC236}">
                      <a16:creationId xmlns:a16="http://schemas.microsoft.com/office/drawing/2014/main" id="{83891883-0D81-6B18-D2F4-31CB9BCAB4CE}"/>
                    </a:ext>
                  </a:extLst>
                </p:cNvPr>
                <p:cNvSpPr txBox="1"/>
                <p:nvPr/>
              </p:nvSpPr>
              <p:spPr>
                <a:xfrm>
                  <a:off x="-2159334" y="2995930"/>
                  <a:ext cx="73930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SANDS</a:t>
                  </a:r>
                </a:p>
              </p:txBody>
            </p: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4DB1CB41-9F81-F740-7F8E-BB42EDDF9083}"/>
                  </a:ext>
                </a:extLst>
              </p:cNvPr>
              <p:cNvGrpSpPr/>
              <p:nvPr/>
            </p:nvGrpSpPr>
            <p:grpSpPr>
              <a:xfrm>
                <a:off x="4452891" y="5639353"/>
                <a:ext cx="829073" cy="972448"/>
                <a:chOff x="-1534236" y="2423592"/>
                <a:chExt cx="829073" cy="972448"/>
              </a:xfrm>
            </p:grpSpPr>
            <p:pic>
              <p:nvPicPr>
                <p:cNvPr id="1034" name="Graphic 1033">
                  <a:extLst>
                    <a:ext uri="{FF2B5EF4-FFF2-40B4-BE49-F238E27FC236}">
                      <a16:creationId xmlns:a16="http://schemas.microsoft.com/office/drawing/2014/main" id="{5963B9D5-E008-7930-E00F-7A8BC38186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4" y="242359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35" name="TextBox 1034">
                  <a:extLst>
                    <a:ext uri="{FF2B5EF4-FFF2-40B4-BE49-F238E27FC236}">
                      <a16:creationId xmlns:a16="http://schemas.microsoft.com/office/drawing/2014/main" id="{01FF965B-623C-26A6-D567-B4E5A7046B68}"/>
                    </a:ext>
                  </a:extLst>
                </p:cNvPr>
                <p:cNvSpPr txBox="1"/>
                <p:nvPr/>
              </p:nvSpPr>
              <p:spPr>
                <a:xfrm>
                  <a:off x="-1534236" y="2995930"/>
                  <a:ext cx="8290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REFINING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UPGRADING</a:t>
                  </a:r>
                </a:p>
              </p:txBody>
            </p: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C34CF19B-5FA3-FCCE-A949-011308B3F9BC}"/>
                  </a:ext>
                </a:extLst>
              </p:cNvPr>
              <p:cNvGrpSpPr/>
              <p:nvPr/>
            </p:nvGrpSpPr>
            <p:grpSpPr>
              <a:xfrm>
                <a:off x="5402836" y="5623186"/>
                <a:ext cx="721672" cy="972447"/>
                <a:chOff x="-737676" y="2423593"/>
                <a:chExt cx="721672" cy="972447"/>
              </a:xfrm>
            </p:grpSpPr>
            <p:pic>
              <p:nvPicPr>
                <p:cNvPr id="1037" name="Graphic 1036">
                  <a:extLst>
                    <a:ext uri="{FF2B5EF4-FFF2-40B4-BE49-F238E27FC236}">
                      <a16:creationId xmlns:a16="http://schemas.microsoft.com/office/drawing/2014/main" id="{CD90E5CA-179A-9087-1E9E-249BCFF8B5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3466" y="2423593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38" name="TextBox 1037">
                  <a:extLst>
                    <a:ext uri="{FF2B5EF4-FFF2-40B4-BE49-F238E27FC236}">
                      <a16:creationId xmlns:a16="http://schemas.microsoft.com/office/drawing/2014/main" id="{3EBF1C00-4767-FBB8-E5AE-357D6B193FD1}"/>
                    </a:ext>
                  </a:extLst>
                </p:cNvPr>
                <p:cNvSpPr txBox="1"/>
                <p:nvPr/>
              </p:nvSpPr>
              <p:spPr>
                <a:xfrm>
                  <a:off x="-737676" y="2995930"/>
                  <a:ext cx="72167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MINING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METALS</a:t>
                  </a:r>
                </a:p>
              </p:txBody>
            </p:sp>
          </p:grpSp>
          <p:pic>
            <p:nvPicPr>
              <p:cNvPr id="1039" name="Picture 1038">
                <a:extLst>
                  <a:ext uri="{FF2B5EF4-FFF2-40B4-BE49-F238E27FC236}">
                    <a16:creationId xmlns:a16="http://schemas.microsoft.com/office/drawing/2014/main" id="{454C627A-4C57-177D-587A-929D8FCC0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37350" y="2269461"/>
                <a:ext cx="250199" cy="250199"/>
              </a:xfrm>
              <a:prstGeom prst="rect">
                <a:avLst/>
              </a:prstGeom>
            </p:spPr>
          </p:pic>
        </p:grp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8DC5586F-2002-BDA3-D19C-C87BDD29FD7B}"/>
              </a:ext>
            </a:extLst>
          </p:cNvPr>
          <p:cNvGrpSpPr/>
          <p:nvPr/>
        </p:nvGrpSpPr>
        <p:grpSpPr>
          <a:xfrm>
            <a:off x="8207623" y="579685"/>
            <a:ext cx="3956172" cy="6023363"/>
            <a:chOff x="8207623" y="579685"/>
            <a:chExt cx="3956172" cy="6023363"/>
          </a:xfrm>
        </p:grpSpPr>
        <p:grpSp>
          <p:nvGrpSpPr>
            <p:cNvPr id="1057" name="Group 1056">
              <a:extLst>
                <a:ext uri="{FF2B5EF4-FFF2-40B4-BE49-F238E27FC236}">
                  <a16:creationId xmlns:a16="http://schemas.microsoft.com/office/drawing/2014/main" id="{D29B5930-B4E8-0248-A234-01D6127635C1}"/>
                </a:ext>
              </a:extLst>
            </p:cNvPr>
            <p:cNvGrpSpPr/>
            <p:nvPr/>
          </p:nvGrpSpPr>
          <p:grpSpPr>
            <a:xfrm>
              <a:off x="8207623" y="5620441"/>
              <a:ext cx="739305" cy="817853"/>
              <a:chOff x="-2159334" y="2424298"/>
              <a:chExt cx="739305" cy="817853"/>
            </a:xfrm>
          </p:grpSpPr>
          <p:pic>
            <p:nvPicPr>
              <p:cNvPr id="1058" name="Graphic 1057">
                <a:extLst>
                  <a:ext uri="{FF2B5EF4-FFF2-40B4-BE49-F238E27FC236}">
                    <a16:creationId xmlns:a16="http://schemas.microsoft.com/office/drawing/2014/main" id="{A2F2A281-CFDB-4B1A-88DC-F504EAAF0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-2066225" y="242429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030F59D2-A6EA-AE79-55F8-6E0EAB9553E0}"/>
                  </a:ext>
                </a:extLst>
              </p:cNvPr>
              <p:cNvSpPr txBox="1"/>
              <p:nvPr/>
            </p:nvSpPr>
            <p:spPr>
              <a:xfrm>
                <a:off x="-2159334" y="2995930"/>
                <a:ext cx="73930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SANDS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8349F8B-ECE7-FDE0-03D1-02C76FD190BF}"/>
                </a:ext>
              </a:extLst>
            </p:cNvPr>
            <p:cNvSpPr txBox="1"/>
            <p:nvPr/>
          </p:nvSpPr>
          <p:spPr>
            <a:xfrm>
              <a:off x="8300986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Winterization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AB13E2D-5EA1-0C7B-8E7F-11E6396B7F7E}"/>
                </a:ext>
              </a:extLst>
            </p:cNvPr>
            <p:cNvSpPr txBox="1"/>
            <p:nvPr/>
          </p:nvSpPr>
          <p:spPr>
            <a:xfrm>
              <a:off x="8477277" y="2629987"/>
              <a:ext cx="331825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Winterizing to prevent the effects of low ambient temperatures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Rated for hazardous areas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Heated to maintain an internal temperature of 10 deg C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9ECBB7F-DD4E-C4D3-2F32-1FC4E6B07F0F}"/>
                </a:ext>
              </a:extLst>
            </p:cNvPr>
            <p:cNvSpPr txBox="1"/>
            <p:nvPr/>
          </p:nvSpPr>
          <p:spPr>
            <a:xfrm>
              <a:off x="8436020" y="3831129"/>
              <a:ext cx="3400768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 Facilities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Natural Gas Gathering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74F7BE86-5D4F-7612-1B4E-3C10C867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902774" y="2259898"/>
              <a:ext cx="250199" cy="250199"/>
            </a:xfrm>
            <a:prstGeom prst="rect">
              <a:avLst/>
            </a:prstGeom>
          </p:spPr>
        </p:pic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C806B824-59CB-D997-3F66-7755C3BFB6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12278" y="579685"/>
              <a:ext cx="1848251" cy="1440000"/>
              <a:chOff x="9012605" y="579685"/>
              <a:chExt cx="2247598" cy="1751137"/>
            </a:xfrm>
          </p:grpSpPr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5393BC98-C24E-3AF9-BD84-1377AF47F750}"/>
                  </a:ext>
                </a:extLst>
              </p:cNvPr>
              <p:cNvSpPr/>
              <p:nvPr/>
            </p:nvSpPr>
            <p:spPr>
              <a:xfrm>
                <a:off x="9012605" y="579685"/>
                <a:ext cx="2247598" cy="1751137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1" name="Picture 1040">
                <a:extLst>
                  <a:ext uri="{FF2B5EF4-FFF2-40B4-BE49-F238E27FC236}">
                    <a16:creationId xmlns:a16="http://schemas.microsoft.com/office/drawing/2014/main" id="{F9687FCE-BC36-4410-71AE-E772F0D58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320719" y="697966"/>
                <a:ext cx="1631370" cy="1514574"/>
              </a:xfrm>
              <a:prstGeom prst="rect">
                <a:avLst/>
              </a:prstGeom>
            </p:spPr>
          </p:pic>
        </p:grpSp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5D179ADA-13B1-FFC9-5B30-6F95F038F221}"/>
                </a:ext>
              </a:extLst>
            </p:cNvPr>
            <p:cNvGrpSpPr/>
            <p:nvPr/>
          </p:nvGrpSpPr>
          <p:grpSpPr>
            <a:xfrm>
              <a:off x="10095764" y="5615241"/>
              <a:ext cx="720130" cy="987807"/>
              <a:chOff x="-2147986" y="1329095"/>
              <a:chExt cx="720130" cy="987807"/>
            </a:xfrm>
          </p:grpSpPr>
          <p:pic>
            <p:nvPicPr>
              <p:cNvPr id="1049" name="Graphic 1048">
                <a:extLst>
                  <a:ext uri="{FF2B5EF4-FFF2-40B4-BE49-F238E27FC236}">
                    <a16:creationId xmlns:a16="http://schemas.microsoft.com/office/drawing/2014/main" id="{F27B5F16-2E13-C11D-B976-D588E7D072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-2066225" y="1329095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0" name="TextBox 1049">
                <a:extLst>
                  <a:ext uri="{FF2B5EF4-FFF2-40B4-BE49-F238E27FC236}">
                    <a16:creationId xmlns:a16="http://schemas.microsoft.com/office/drawing/2014/main" id="{5E6601F3-6B41-ED67-314F-67C849A3F116}"/>
                  </a:ext>
                </a:extLst>
              </p:cNvPr>
              <p:cNvSpPr txBox="1"/>
              <p:nvPr/>
            </p:nvSpPr>
            <p:spPr>
              <a:xfrm>
                <a:off x="-2147986" y="1916792"/>
                <a:ext cx="7201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PULP &amp; PAPER</a:t>
                </a:r>
              </a:p>
            </p:txBody>
          </p:sp>
        </p:grpSp>
        <p:grpSp>
          <p:nvGrpSpPr>
            <p:cNvPr id="1051" name="Group 1050">
              <a:extLst>
                <a:ext uri="{FF2B5EF4-FFF2-40B4-BE49-F238E27FC236}">
                  <a16:creationId xmlns:a16="http://schemas.microsoft.com/office/drawing/2014/main" id="{66F5602E-53D2-3B05-71D8-22E34A848DAE}"/>
                </a:ext>
              </a:extLst>
            </p:cNvPr>
            <p:cNvGrpSpPr/>
            <p:nvPr/>
          </p:nvGrpSpPr>
          <p:grpSpPr>
            <a:xfrm>
              <a:off x="8824332" y="5614351"/>
              <a:ext cx="777449" cy="827908"/>
              <a:chOff x="-1508430" y="1343921"/>
              <a:chExt cx="777449" cy="827908"/>
            </a:xfrm>
          </p:grpSpPr>
          <p:pic>
            <p:nvPicPr>
              <p:cNvPr id="1052" name="Graphic 1051">
                <a:extLst>
                  <a:ext uri="{FF2B5EF4-FFF2-40B4-BE49-F238E27FC236}">
                    <a16:creationId xmlns:a16="http://schemas.microsoft.com/office/drawing/2014/main" id="{A7543C8C-A718-2CEB-E55E-ABDB20C3C5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3" name="TextBox 1052">
                <a:extLst>
                  <a:ext uri="{FF2B5EF4-FFF2-40B4-BE49-F238E27FC236}">
                    <a16:creationId xmlns:a16="http://schemas.microsoft.com/office/drawing/2014/main" id="{ECDDB8DB-3497-E5F7-A7B8-A7525A3F04A8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70BB9A3A-5A51-3D85-5838-6FC511485987}"/>
                </a:ext>
              </a:extLst>
            </p:cNvPr>
            <p:cNvGrpSpPr/>
            <p:nvPr/>
          </p:nvGrpSpPr>
          <p:grpSpPr>
            <a:xfrm>
              <a:off x="10667316" y="5611313"/>
              <a:ext cx="829073" cy="830946"/>
              <a:chOff x="-801428" y="1343921"/>
              <a:chExt cx="829073" cy="830946"/>
            </a:xfrm>
          </p:grpSpPr>
          <p:pic>
            <p:nvPicPr>
              <p:cNvPr id="1055" name="Graphic 1054">
                <a:extLst>
                  <a:ext uri="{FF2B5EF4-FFF2-40B4-BE49-F238E27FC236}">
                    <a16:creationId xmlns:a16="http://schemas.microsoft.com/office/drawing/2014/main" id="{1AD30AD1-3660-0B0E-8B06-28CE218F9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6" name="TextBox 1055">
                <a:extLst>
                  <a:ext uri="{FF2B5EF4-FFF2-40B4-BE49-F238E27FC236}">
                    <a16:creationId xmlns:a16="http://schemas.microsoft.com/office/drawing/2014/main" id="{470B7761-9E9D-0970-E269-7190F00C530E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C0C64153-1BB1-0AF4-3FEF-28EB790BCFA8}"/>
                </a:ext>
              </a:extLst>
            </p:cNvPr>
            <p:cNvGrpSpPr/>
            <p:nvPr/>
          </p:nvGrpSpPr>
          <p:grpSpPr>
            <a:xfrm>
              <a:off x="9421865" y="5615241"/>
              <a:ext cx="829073" cy="972448"/>
              <a:chOff x="-1534236" y="2423592"/>
              <a:chExt cx="829073" cy="972448"/>
            </a:xfrm>
          </p:grpSpPr>
          <p:pic>
            <p:nvPicPr>
              <p:cNvPr id="1061" name="Graphic 1060">
                <a:extLst>
                  <a:ext uri="{FF2B5EF4-FFF2-40B4-BE49-F238E27FC236}">
                    <a16:creationId xmlns:a16="http://schemas.microsoft.com/office/drawing/2014/main" id="{C4679050-1814-77A4-21E6-8B6E6B3A88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-1402404" y="242359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7A0DA2E1-36E4-0EE2-772C-1A99C8DF5092}"/>
                  </a:ext>
                </a:extLst>
              </p:cNvPr>
              <p:cNvSpPr txBox="1"/>
              <p:nvPr/>
            </p:nvSpPr>
            <p:spPr>
              <a:xfrm>
                <a:off x="-1534236" y="2995930"/>
                <a:ext cx="82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REFINING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UPGRADING</a:t>
                </a:r>
              </a:p>
            </p:txBody>
          </p:sp>
        </p:grpSp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AF57D723-676B-01BD-22F4-4B58153A3374}"/>
                </a:ext>
              </a:extLst>
            </p:cNvPr>
            <p:cNvGrpSpPr/>
            <p:nvPr/>
          </p:nvGrpSpPr>
          <p:grpSpPr>
            <a:xfrm>
              <a:off x="11285028" y="5618253"/>
              <a:ext cx="878767" cy="961713"/>
              <a:chOff x="-826837" y="199708"/>
              <a:chExt cx="878767" cy="961713"/>
            </a:xfrm>
          </p:grpSpPr>
          <p:pic>
            <p:nvPicPr>
              <p:cNvPr id="1067" name="Graphic 1066">
                <a:extLst>
                  <a:ext uri="{FF2B5EF4-FFF2-40B4-BE49-F238E27FC236}">
                    <a16:creationId xmlns:a16="http://schemas.microsoft.com/office/drawing/2014/main" id="{F5403546-9419-3E16-4D49-F346FF6CA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-681575" y="19970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8" name="TextBox 1067">
                <a:extLst>
                  <a:ext uri="{FF2B5EF4-FFF2-40B4-BE49-F238E27FC236}">
                    <a16:creationId xmlns:a16="http://schemas.microsoft.com/office/drawing/2014/main" id="{C54FBE43-9A5B-3DBB-AEE3-02EE1FCB5E0F}"/>
                  </a:ext>
                </a:extLst>
              </p:cNvPr>
              <p:cNvSpPr txBox="1"/>
              <p:nvPr/>
            </p:nvSpPr>
            <p:spPr>
              <a:xfrm>
                <a:off x="-826837" y="761311"/>
                <a:ext cx="8787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POWER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GENERATION</a:t>
                </a:r>
              </a:p>
            </p:txBody>
          </p:sp>
        </p:grp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AB7D3A10-947D-B009-5640-D95F3E6319C2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8"/>
              <a:extLst>
                <a:ext uri="{FF2B5EF4-FFF2-40B4-BE49-F238E27FC236}">
                  <a16:creationId xmlns:a16="http://schemas.microsoft.com/office/drawing/2014/main" id="{734F0E7D-B13D-1FC4-C3EA-81EF6DA8E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0961E6B8-1230-B84D-E1A5-7A84DCEE4054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82" name="Picture 1081">
            <a:hlinkClick r:id="rId30" action="ppaction://hlinksldjump"/>
            <a:extLst>
              <a:ext uri="{FF2B5EF4-FFF2-40B4-BE49-F238E27FC236}">
                <a16:creationId xmlns:a16="http://schemas.microsoft.com/office/drawing/2014/main" id="{882E2931-A189-7C31-0BC0-5EE998411D6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sp>
        <p:nvSpPr>
          <p:cNvPr id="2" name="TextBox 1">
            <a:hlinkClick r:id="rId32" action="ppaction://hlinksldjump"/>
            <a:extLst>
              <a:ext uri="{FF2B5EF4-FFF2-40B4-BE49-F238E27FC236}">
                <a16:creationId xmlns:a16="http://schemas.microsoft.com/office/drawing/2014/main" id="{3D79601E-9514-179A-2D40-DEFF4CD29709}"/>
              </a:ext>
            </a:extLst>
          </p:cNvPr>
          <p:cNvSpPr txBox="1"/>
          <p:nvPr/>
        </p:nvSpPr>
        <p:spPr>
          <a:xfrm>
            <a:off x="8415195" y="57403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</a:p>
        </p:txBody>
      </p:sp>
    </p:spTree>
    <p:extLst>
      <p:ext uri="{BB962C8B-B14F-4D97-AF65-F5344CB8AC3E}">
        <p14:creationId xmlns:p14="http://schemas.microsoft.com/office/powerpoint/2010/main" val="1257189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0BBCB-389A-1A08-4A36-EA837802D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751C0B-6544-EE37-1833-688C582748E8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BE0167D9-5589-FA4E-EA26-3DA54583DE3A}"/>
              </a:ext>
            </a:extLst>
          </p:cNvPr>
          <p:cNvSpPr/>
          <p:nvPr/>
        </p:nvSpPr>
        <p:spPr>
          <a:xfrm>
            <a:off x="8095476" y="-1264864"/>
            <a:ext cx="1958789" cy="1688611"/>
          </a:xfrm>
          <a:prstGeom prst="hexagon">
            <a:avLst/>
          </a:prstGeom>
          <a:solidFill>
            <a:srgbClr val="C3D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239AED8-814D-811F-2ECF-C80823C1A3DA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0681DE8-0E7E-E8EE-7017-5A06DE58C5A6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73DCB90-F62B-7A9B-411D-8E8DC25F66CC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857D353A-F45B-41F4-C98C-B98CFCEBB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CA85E0C-F15A-F8AE-E0DA-9C8DEDCD170B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5A77CE4-7D13-7C69-922B-2B83AFA2DF0C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F44A21C-737C-4AD5-7CB2-7D1DF2502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2AFC1EA-CE79-AB7C-8C87-482033004CDC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AABF2CE-315A-DFA1-A940-DB69D2C2AE28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C5D2B1C7-5D8A-AB92-A7E4-F68AFDE5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8787BB1-CD16-D3F8-15F0-F94D9B7C457B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1D59596-7624-A96E-9E16-D6711D994C15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6715FFEA-EE2E-84EF-9A5F-6BE16AE75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DCCD36C-2A5A-184A-8E52-5F6749AB8B54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D4FD54C-3E72-CEBC-1E28-E665E17ECF5F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38019DCC-44DB-AA08-01DB-ED894073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5B3E2CF-8C0A-E272-798A-A09F20ACAB54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53117FF-C6D2-0F8F-D23E-367341A02085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5F6934FA-0941-2C22-48FF-A994F5412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A11CBC5-C1AD-4A65-1232-42ED39863F9B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CF01A7C-4FF4-CA39-E70C-6C1C3447C80C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C3345B2D-7D58-7AF0-1E05-196AC9DC3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8BA4D76-748F-CDDE-9C64-08C063E25906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6289D9B-5077-CAB4-4C67-BC766C8D0515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69308FC0-6EC8-B870-9EDE-ACFE58271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1200472-1004-3806-0BCD-DF9C04F2102A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0440F01-9626-7CBD-3984-26622F220790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427B9285-82C6-D9BE-D334-73DDF068A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C5ABDD2-0903-1D47-A825-CAE8BDDD9C7C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4BF50FFA-68DD-5B85-3732-AF01B965F794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1"/>
              <a:extLst>
                <a:ext uri="{FF2B5EF4-FFF2-40B4-BE49-F238E27FC236}">
                  <a16:creationId xmlns:a16="http://schemas.microsoft.com/office/drawing/2014/main" id="{E1469E99-122C-3427-F317-1012A2F5B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61086B68-8763-403D-9367-3B76EFC4F34C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82" name="Picture 1081">
            <a:hlinkClick r:id="rId23" action="ppaction://hlinksldjump"/>
            <a:extLst>
              <a:ext uri="{FF2B5EF4-FFF2-40B4-BE49-F238E27FC236}">
                <a16:creationId xmlns:a16="http://schemas.microsoft.com/office/drawing/2014/main" id="{64E480D7-1CC2-3F4B-7DA1-314491F3DE5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AD52479-D9A0-9DA4-BA4E-064D18F4642E}"/>
              </a:ext>
            </a:extLst>
          </p:cNvPr>
          <p:cNvGrpSpPr/>
          <p:nvPr/>
        </p:nvGrpSpPr>
        <p:grpSpPr>
          <a:xfrm>
            <a:off x="242926" y="565410"/>
            <a:ext cx="3670837" cy="5889781"/>
            <a:chOff x="242926" y="565410"/>
            <a:chExt cx="3670837" cy="58897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210BF1-5DD3-6110-FEFE-9175C6FBEB71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IOTA-ABO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2D9941-7B0D-DB7A-2352-10CEFC58FE9E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ABO – Automated Bypass </a:t>
              </a:r>
              <a:r>
                <a:rPr lang="en-US" sz="1200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Odorizer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Odorant injection for lower flow applications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100,000 SCFH and under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Used in place of typical sweep systems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 vent unit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8638AE-3621-1447-D1B3-27B740D4A3D3}"/>
                </a:ext>
              </a:extLst>
            </p:cNvPr>
            <p:cNvSpPr txBox="1"/>
            <p:nvPr/>
          </p:nvSpPr>
          <p:spPr>
            <a:xfrm>
              <a:off x="418856" y="4266660"/>
              <a:ext cx="3221793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RMO Stations (Regulate, Monitor, Odorize)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Farms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 Commercial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8796F47-674D-E39E-3B4B-121D94A7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724279" y="2256176"/>
              <a:ext cx="250199" cy="250199"/>
            </a:xfrm>
            <a:prstGeom prst="rect">
              <a:avLst/>
            </a:prstGeom>
          </p:spPr>
        </p:pic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4BF73FC-92B2-2898-36B3-AD728243025F}"/>
                </a:ext>
              </a:extLst>
            </p:cNvPr>
            <p:cNvGrpSpPr/>
            <p:nvPr/>
          </p:nvGrpSpPr>
          <p:grpSpPr>
            <a:xfrm>
              <a:off x="1641028" y="5627283"/>
              <a:ext cx="777449" cy="827908"/>
              <a:chOff x="-1508430" y="1343921"/>
              <a:chExt cx="777449" cy="827908"/>
            </a:xfrm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35CC4899-C13D-7C49-EF5F-24BE6724D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E0C63845-5212-4A89-B0BC-F3B873E43D33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49A3A3-F2A0-E7DE-BE1F-7387C4FA9A34}"/>
                </a:ext>
              </a:extLst>
            </p:cNvPr>
            <p:cNvGrpSpPr/>
            <p:nvPr/>
          </p:nvGrpSpPr>
          <p:grpSpPr>
            <a:xfrm>
              <a:off x="1164310" y="565410"/>
              <a:ext cx="1848252" cy="1440000"/>
              <a:chOff x="1164310" y="565410"/>
              <a:chExt cx="1848252" cy="1440000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D6389A59-144F-AF35-A011-8D7535E50D30}"/>
                  </a:ext>
                </a:extLst>
              </p:cNvPr>
              <p:cNvSpPr/>
              <p:nvPr/>
            </p:nvSpPr>
            <p:spPr>
              <a:xfrm>
                <a:off x="1164310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CB1FD756-DB31-1FC1-D87E-9F6F5D33A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46064" y="624236"/>
                <a:ext cx="1284745" cy="1322348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D7F680-EBD8-89DB-3239-7F3F2221E9A8}"/>
              </a:ext>
            </a:extLst>
          </p:cNvPr>
          <p:cNvGrpSpPr/>
          <p:nvPr/>
        </p:nvGrpSpPr>
        <p:grpSpPr>
          <a:xfrm>
            <a:off x="4275372" y="565409"/>
            <a:ext cx="3670837" cy="6023587"/>
            <a:chOff x="4275372" y="565409"/>
            <a:chExt cx="3670837" cy="602358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84372C-05AC-72DC-6C6F-87A7A621DCCB}"/>
                </a:ext>
              </a:extLst>
            </p:cNvPr>
            <p:cNvSpPr txBox="1"/>
            <p:nvPr/>
          </p:nvSpPr>
          <p:spPr>
            <a:xfrm>
              <a:off x="4275372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IOTA-DP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AADEBD-CDCE-584D-EB2B-77F8EA855A31}"/>
                </a:ext>
              </a:extLst>
            </p:cNvPr>
            <p:cNvSpPr txBox="1"/>
            <p:nvPr/>
          </p:nvSpPr>
          <p:spPr>
            <a:xfrm>
              <a:off x="4451302" y="2629987"/>
              <a:ext cx="3318255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DP – Differential Pressure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 Odorizing system with solenoid valve injection technology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35,000 SCFH and above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Reliable and very low maintenance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 vent unit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6BEA28-05C4-5509-56F4-F97658F322FD}"/>
                </a:ext>
              </a:extLst>
            </p:cNvPr>
            <p:cNvSpPr txBox="1"/>
            <p:nvPr/>
          </p:nvSpPr>
          <p:spPr>
            <a:xfrm>
              <a:off x="4451302" y="4277038"/>
              <a:ext cx="3221793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RMO Stations (Regulate, Monitor, Odorize)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 Gate Stations, Larger Commercial</a:t>
              </a: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657D9812-2399-4A23-2058-76C2EABC3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654004" y="2269461"/>
              <a:ext cx="250199" cy="25019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608F41C-1385-C102-D796-B88DD93830DF}"/>
                </a:ext>
              </a:extLst>
            </p:cNvPr>
            <p:cNvGrpSpPr/>
            <p:nvPr/>
          </p:nvGrpSpPr>
          <p:grpSpPr>
            <a:xfrm>
              <a:off x="5190772" y="565409"/>
              <a:ext cx="1848252" cy="1440000"/>
              <a:chOff x="5190772" y="565409"/>
              <a:chExt cx="1848252" cy="1440000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4648CAFF-ECE4-D60A-03C4-F6E32C353A86}"/>
                  </a:ext>
                </a:extLst>
              </p:cNvPr>
              <p:cNvSpPr/>
              <p:nvPr/>
            </p:nvSpPr>
            <p:spPr>
              <a:xfrm>
                <a:off x="5190772" y="565409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2325B9B-8632-F9F7-4DFB-2DA155138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79848" y="718116"/>
                <a:ext cx="1670100" cy="1134586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6EF6A05-B29C-EA8C-ED21-6975CDD7C464}"/>
                </a:ext>
              </a:extLst>
            </p:cNvPr>
            <p:cNvGrpSpPr/>
            <p:nvPr/>
          </p:nvGrpSpPr>
          <p:grpSpPr>
            <a:xfrm>
              <a:off x="5289212" y="5627283"/>
              <a:ext cx="1643312" cy="961713"/>
              <a:chOff x="5704478" y="4733664"/>
              <a:chExt cx="1643312" cy="961713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91BF427B-D734-5B75-53F4-1E24AB1228C1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1024" name="Graphic 1023">
                  <a:extLst>
                    <a:ext uri="{FF2B5EF4-FFF2-40B4-BE49-F238E27FC236}">
                      <a16:creationId xmlns:a16="http://schemas.microsoft.com/office/drawing/2014/main" id="{041E02C0-862C-BA13-8C97-6039704F8A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5" name="TextBox 1024">
                  <a:extLst>
                    <a:ext uri="{FF2B5EF4-FFF2-40B4-BE49-F238E27FC236}">
                      <a16:creationId xmlns:a16="http://schemas.microsoft.com/office/drawing/2014/main" id="{C2C82EA6-ED67-FC41-C832-B404966F030A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837F74C-9455-8B64-EDE1-8074B1F98668}"/>
                  </a:ext>
                </a:extLst>
              </p:cNvPr>
              <p:cNvGrpSpPr/>
              <p:nvPr/>
            </p:nvGrpSpPr>
            <p:grpSpPr>
              <a:xfrm>
                <a:off x="6469023" y="4733664"/>
                <a:ext cx="878767" cy="961713"/>
                <a:chOff x="-826837" y="199708"/>
                <a:chExt cx="878767" cy="961713"/>
              </a:xfrm>
            </p:grpSpPr>
            <p:pic>
              <p:nvPicPr>
                <p:cNvPr id="17" name="Graphic 16">
                  <a:extLst>
                    <a:ext uri="{FF2B5EF4-FFF2-40B4-BE49-F238E27FC236}">
                      <a16:creationId xmlns:a16="http://schemas.microsoft.com/office/drawing/2014/main" id="{856C9DEC-1B1A-D0D2-730F-453FA6B6B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2080380-FE43-0816-6E8D-715662FBDF01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8BA73F-F4E9-A1BD-5B78-E2F2B1E2BA22}"/>
              </a:ext>
            </a:extLst>
          </p:cNvPr>
          <p:cNvGrpSpPr/>
          <p:nvPr/>
        </p:nvGrpSpPr>
        <p:grpSpPr>
          <a:xfrm>
            <a:off x="8300986" y="579685"/>
            <a:ext cx="3670837" cy="6009311"/>
            <a:chOff x="8300986" y="579685"/>
            <a:chExt cx="3670837" cy="600931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3955CC7-571D-4C73-CE3D-825B4F5FE735}"/>
                </a:ext>
              </a:extLst>
            </p:cNvPr>
            <p:cNvSpPr txBox="1"/>
            <p:nvPr/>
          </p:nvSpPr>
          <p:spPr>
            <a:xfrm>
              <a:off x="8300986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IOTA-PI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1B3A7B5-C38A-CF13-CC72-3EE9CACF1625}"/>
                </a:ext>
              </a:extLst>
            </p:cNvPr>
            <p:cNvSpPr txBox="1"/>
            <p:nvPr/>
          </p:nvSpPr>
          <p:spPr>
            <a:xfrm>
              <a:off x="8477277" y="2629987"/>
              <a:ext cx="3318255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 – Pump Inject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Precise odorizing for high pressure, high flow applications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3mm up to 6.8mm SCFH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Pump based system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FC37801-3B80-A0C0-B139-F83F72708C95}"/>
                </a:ext>
              </a:extLst>
            </p:cNvPr>
            <p:cNvSpPr txBox="1"/>
            <p:nvPr/>
          </p:nvSpPr>
          <p:spPr>
            <a:xfrm>
              <a:off x="8436020" y="4277038"/>
              <a:ext cx="3400768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Fired 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Anywhere large quantities of gas </a:t>
              </a:r>
              <a:b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used that need to be odorized</a:t>
              </a: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D304199C-F694-B4F1-671B-2B45EBFB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682664" y="2259898"/>
              <a:ext cx="250199" cy="250199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E4BDC5-354F-0B35-DEF9-ED48035F3506}"/>
                </a:ext>
              </a:extLst>
            </p:cNvPr>
            <p:cNvGrpSpPr/>
            <p:nvPr/>
          </p:nvGrpSpPr>
          <p:grpSpPr>
            <a:xfrm>
              <a:off x="9212278" y="579685"/>
              <a:ext cx="1848251" cy="1440000"/>
              <a:chOff x="9212278" y="579685"/>
              <a:chExt cx="1848251" cy="1440000"/>
            </a:xfrm>
          </p:grpSpPr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8627BBEB-D4F0-A228-24C7-B631E2BA18B0}"/>
                  </a:ext>
                </a:extLst>
              </p:cNvPr>
              <p:cNvSpPr/>
              <p:nvPr/>
            </p:nvSpPr>
            <p:spPr>
              <a:xfrm>
                <a:off x="9212278" y="579685"/>
                <a:ext cx="1848251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0528820-782B-8BB6-54B4-82D6DF8F2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470473" y="675955"/>
                <a:ext cx="1331860" cy="124746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7CDBA5E-A29D-8219-413C-AC9C2B634BB8}"/>
                </a:ext>
              </a:extLst>
            </p:cNvPr>
            <p:cNvGrpSpPr/>
            <p:nvPr/>
          </p:nvGrpSpPr>
          <p:grpSpPr>
            <a:xfrm>
              <a:off x="9314748" y="5627283"/>
              <a:ext cx="1643312" cy="961713"/>
              <a:chOff x="5704478" y="4733664"/>
              <a:chExt cx="1643312" cy="96171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CA6A3D9-19EA-EA44-9D71-5F778B8DDE1C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9C5466FA-A73C-F8E3-525A-337DC671A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AFA23BB-7C3E-9F62-B7BD-072A3868AA4D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279B3B1-C705-196B-CB18-C265B4A4C31D}"/>
                  </a:ext>
                </a:extLst>
              </p:cNvPr>
              <p:cNvGrpSpPr/>
              <p:nvPr/>
            </p:nvGrpSpPr>
            <p:grpSpPr>
              <a:xfrm>
                <a:off x="6469023" y="4733664"/>
                <a:ext cx="878767" cy="961713"/>
                <a:chOff x="-826837" y="199708"/>
                <a:chExt cx="878767" cy="961713"/>
              </a:xfrm>
            </p:grpSpPr>
            <p:pic>
              <p:nvPicPr>
                <p:cNvPr id="32" name="Graphic 31">
                  <a:extLst>
                    <a:ext uri="{FF2B5EF4-FFF2-40B4-BE49-F238E27FC236}">
                      <a16:creationId xmlns:a16="http://schemas.microsoft.com/office/drawing/2014/main" id="{1935A4C0-AB4C-3EB1-9465-80A7BC4186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52F918-E7C9-4C43-CDD5-C70DE63C7643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</p:grpSp>
      <p:sp>
        <p:nvSpPr>
          <p:cNvPr id="40" name="TextBox 39">
            <a:hlinkClick r:id="rId32" action="ppaction://hlinksldjump"/>
            <a:extLst>
              <a:ext uri="{FF2B5EF4-FFF2-40B4-BE49-F238E27FC236}">
                <a16:creationId xmlns:a16="http://schemas.microsoft.com/office/drawing/2014/main" id="{1C993E3C-18F8-7898-525F-CCF37149F732}"/>
              </a:ext>
            </a:extLst>
          </p:cNvPr>
          <p:cNvSpPr txBox="1"/>
          <p:nvPr/>
        </p:nvSpPr>
        <p:spPr>
          <a:xfrm>
            <a:off x="8415195" y="57403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</a:p>
        </p:txBody>
      </p:sp>
    </p:spTree>
    <p:extLst>
      <p:ext uri="{BB962C8B-B14F-4D97-AF65-F5344CB8AC3E}">
        <p14:creationId xmlns:p14="http://schemas.microsoft.com/office/powerpoint/2010/main" val="2875677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0DD01-315A-C49E-FC07-47834D366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334983-8161-1B5F-9133-FD38ED048069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4F1C9B63-A391-1DC6-880F-9A3BE2B2D4DB}"/>
              </a:ext>
            </a:extLst>
          </p:cNvPr>
          <p:cNvSpPr/>
          <p:nvPr/>
        </p:nvSpPr>
        <p:spPr>
          <a:xfrm>
            <a:off x="8095476" y="-1264864"/>
            <a:ext cx="1958789" cy="1688611"/>
          </a:xfrm>
          <a:prstGeom prst="hexagon">
            <a:avLst/>
          </a:prstGeom>
          <a:solidFill>
            <a:srgbClr val="C3D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A97314-1F55-3087-EF48-BA001B0950ED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E64DB59-7FAC-FC02-069B-64AA0BF72F59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68E455D-8BFE-BF56-E291-F86CACF48EB7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B53B105B-FA9C-EC56-E0DB-599DE867B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D3851F1-C793-88DA-B476-4317C7D814C9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ED22998-9613-E6C5-003C-DE0AE8F63F32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4C752163-2740-37FA-A9CC-8012FF3AA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DD8743-E653-3631-0CD9-9FAF6518DC3D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4FA3FC9-4390-A35A-6459-F4706AD31456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9259E433-E347-5E4C-FD18-D186527B9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BABF386-C5A0-CD0F-F81A-B8EB1651BFFA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A48E446-05A7-0558-639A-35064A3F6261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10093C6A-B57D-0E19-EDA9-8C468A3AF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0A050C7-B4C0-44EB-6193-76EEE094FAD7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DDAEDCA-4849-32A2-02BA-033A26816AE7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94BA1C4D-1E2F-2172-0345-8AE6821B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9653F20-87FB-685D-2380-21F3D8FC4C9C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730D356-C9C9-7938-5233-23DB54FAD874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4D6A38E9-457A-72EC-12BD-212A1FCF3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C3753C9-0EF1-27D0-B324-C8A985F215A1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6C2B370-A472-757F-2995-92F7E34D3008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A1680F14-FF14-0B3D-DE1E-149682F60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437356F-0653-9AAA-8121-B8D704175762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D914018-9D09-6EAE-ADDD-15D9E1753712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8C8A16EC-32D2-738C-D24D-B3DC54928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07EC12F-F170-D99D-5FE2-5AEEC2689DD9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D60330B-F448-52CD-7060-A636281A9BA8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5C004EFC-CD8E-9FE3-1F77-3A7791286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EF3C6EC-465C-2950-0E94-14067B31CC71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A95645E6-5FFD-1CC0-2527-F6B09F510957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1"/>
              <a:extLst>
                <a:ext uri="{FF2B5EF4-FFF2-40B4-BE49-F238E27FC236}">
                  <a16:creationId xmlns:a16="http://schemas.microsoft.com/office/drawing/2014/main" id="{EA21C8F5-5154-7E69-8530-73D24202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67275132-EED1-191A-8385-A6AD509AE21F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82" name="Picture 1081">
            <a:hlinkClick r:id="rId23" action="ppaction://hlinksldjump"/>
            <a:extLst>
              <a:ext uri="{FF2B5EF4-FFF2-40B4-BE49-F238E27FC236}">
                <a16:creationId xmlns:a16="http://schemas.microsoft.com/office/drawing/2014/main" id="{905170FC-CBAE-C463-27E1-C5336556EC4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230E085-CE27-C206-EB58-B90A47B3B2DE}"/>
              </a:ext>
            </a:extLst>
          </p:cNvPr>
          <p:cNvGrpSpPr/>
          <p:nvPr/>
        </p:nvGrpSpPr>
        <p:grpSpPr>
          <a:xfrm>
            <a:off x="4275372" y="565409"/>
            <a:ext cx="3670837" cy="6023587"/>
            <a:chOff x="4275372" y="565409"/>
            <a:chExt cx="3670837" cy="602358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2D5F5D-2E95-9BCC-9CFF-00D18C8F9A7E}"/>
                </a:ext>
              </a:extLst>
            </p:cNvPr>
            <p:cNvSpPr txBox="1"/>
            <p:nvPr/>
          </p:nvSpPr>
          <p:spPr>
            <a:xfrm>
              <a:off x="4275372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IOTA-PT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338091-FF54-C36B-14D7-F070169F72E7}"/>
                </a:ext>
              </a:extLst>
            </p:cNvPr>
            <p:cNvSpPr txBox="1"/>
            <p:nvPr/>
          </p:nvSpPr>
          <p:spPr>
            <a:xfrm>
              <a:off x="4451302" y="2629987"/>
              <a:ext cx="3318255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 – Pressurized Tank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Batch and/or continuous odorant injection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35,000 SCFH and above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 vent unit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6A14C0-758A-5A9E-DF14-5500CBD7C060}"/>
                </a:ext>
              </a:extLst>
            </p:cNvPr>
            <p:cNvSpPr txBox="1"/>
            <p:nvPr/>
          </p:nvSpPr>
          <p:spPr>
            <a:xfrm>
              <a:off x="4451302" y="4277038"/>
              <a:ext cx="3221793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RMO Stations (Regulate, Monitor, Odorize)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 Gate Stations, Larger Commercial</a:t>
              </a: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1BECB449-31CD-C678-BB36-A39DEE5C2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654004" y="2269461"/>
              <a:ext cx="250199" cy="250199"/>
            </a:xfrm>
            <a:prstGeom prst="rect">
              <a:avLst/>
            </a:prstGeom>
          </p:spPr>
        </p:pic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017E9623-BD58-F0D5-3062-0AD62F80288C}"/>
                </a:ext>
              </a:extLst>
            </p:cNvPr>
            <p:cNvSpPr/>
            <p:nvPr/>
          </p:nvSpPr>
          <p:spPr>
            <a:xfrm>
              <a:off x="5190772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8F01B9C-8EC3-6979-2B16-2DC2F21F7E29}"/>
                </a:ext>
              </a:extLst>
            </p:cNvPr>
            <p:cNvGrpSpPr/>
            <p:nvPr/>
          </p:nvGrpSpPr>
          <p:grpSpPr>
            <a:xfrm>
              <a:off x="5289212" y="5627283"/>
              <a:ext cx="1643312" cy="961713"/>
              <a:chOff x="5704478" y="4733664"/>
              <a:chExt cx="1643312" cy="961713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B79E9E1F-5537-DD12-3DDB-5A03FE9B6AFC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1024" name="Graphic 1023">
                  <a:extLst>
                    <a:ext uri="{FF2B5EF4-FFF2-40B4-BE49-F238E27FC236}">
                      <a16:creationId xmlns:a16="http://schemas.microsoft.com/office/drawing/2014/main" id="{320B854B-6F30-7510-7654-C89CFE4AC8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5" name="TextBox 1024">
                  <a:extLst>
                    <a:ext uri="{FF2B5EF4-FFF2-40B4-BE49-F238E27FC236}">
                      <a16:creationId xmlns:a16="http://schemas.microsoft.com/office/drawing/2014/main" id="{8218AAF6-40E8-9E71-E2C0-6656208708F0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00D9382-2503-311D-F94D-42D19D56A3E7}"/>
                  </a:ext>
                </a:extLst>
              </p:cNvPr>
              <p:cNvGrpSpPr/>
              <p:nvPr/>
            </p:nvGrpSpPr>
            <p:grpSpPr>
              <a:xfrm>
                <a:off x="6469023" y="4733664"/>
                <a:ext cx="878767" cy="961713"/>
                <a:chOff x="-826837" y="199708"/>
                <a:chExt cx="878767" cy="961713"/>
              </a:xfrm>
            </p:grpSpPr>
            <p:pic>
              <p:nvPicPr>
                <p:cNvPr id="17" name="Graphic 16">
                  <a:extLst>
                    <a:ext uri="{FF2B5EF4-FFF2-40B4-BE49-F238E27FC236}">
                      <a16:creationId xmlns:a16="http://schemas.microsoft.com/office/drawing/2014/main" id="{8C0AC2F1-9516-179D-25F1-717FCE6E54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25FA1D7-7CC8-36BD-7C57-2D8310886B29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1E3D925-3B42-605E-E3E7-37CB62EB2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408343" y="684497"/>
              <a:ext cx="1413110" cy="120182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68407D2-8E8D-0F6E-5E95-57B26B6492B6}"/>
              </a:ext>
            </a:extLst>
          </p:cNvPr>
          <p:cNvGrpSpPr/>
          <p:nvPr/>
        </p:nvGrpSpPr>
        <p:grpSpPr>
          <a:xfrm>
            <a:off x="242926" y="565410"/>
            <a:ext cx="3670837" cy="6023586"/>
            <a:chOff x="242926" y="565410"/>
            <a:chExt cx="3670837" cy="60235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AAB492-978F-9ED9-2067-23F08A480BAE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IOTA-PSU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54A104-80C9-5054-833E-77133F1FF6C4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PSU – Pipe Saturation Unit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 Odorizing system with solenoid valve injection technology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35,000 SCFH and above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Reliable and very low maintenance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 vent unit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1AB7A9-BF0A-39EF-4842-1D331E1BBB74}"/>
                </a:ext>
              </a:extLst>
            </p:cNvPr>
            <p:cNvSpPr txBox="1"/>
            <p:nvPr/>
          </p:nvSpPr>
          <p:spPr>
            <a:xfrm>
              <a:off x="418856" y="4266660"/>
              <a:ext cx="3221793" cy="815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unit will saturate pipelines with odorant to avoid under odorizing new installations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696C0DF-F260-45AE-3A66-A78A080AB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724279" y="2256176"/>
              <a:ext cx="250199" cy="250199"/>
            </a:xfrm>
            <a:prstGeom prst="rect">
              <a:avLst/>
            </a:prstGeom>
          </p:spPr>
        </p:pic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D3EAFC1-C9F7-4F47-DDE7-D787CB11FA58}"/>
                </a:ext>
              </a:extLst>
            </p:cNvPr>
            <p:cNvSpPr/>
            <p:nvPr/>
          </p:nvSpPr>
          <p:spPr>
            <a:xfrm>
              <a:off x="1164310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54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IOTA-PSU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186E3E4-E375-A1B0-B7F4-08F4025220CB}"/>
                </a:ext>
              </a:extLst>
            </p:cNvPr>
            <p:cNvGrpSpPr/>
            <p:nvPr/>
          </p:nvGrpSpPr>
          <p:grpSpPr>
            <a:xfrm>
              <a:off x="1185320" y="5627283"/>
              <a:ext cx="1643312" cy="961713"/>
              <a:chOff x="5704478" y="4733664"/>
              <a:chExt cx="1643312" cy="961713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D26D371E-D6BC-31DA-4F1D-7574E4744275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50" name="Graphic 49">
                  <a:extLst>
                    <a:ext uri="{FF2B5EF4-FFF2-40B4-BE49-F238E27FC236}">
                      <a16:creationId xmlns:a16="http://schemas.microsoft.com/office/drawing/2014/main" id="{F5A4DC29-3666-6092-5C1F-CF4E15DC3A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B0FE37CC-41CF-88D0-D560-42055C43D4C0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BE50BBA6-0A5A-F234-9752-70D70AF396E6}"/>
                  </a:ext>
                </a:extLst>
              </p:cNvPr>
              <p:cNvGrpSpPr/>
              <p:nvPr/>
            </p:nvGrpSpPr>
            <p:grpSpPr>
              <a:xfrm>
                <a:off x="6469023" y="4733664"/>
                <a:ext cx="878767" cy="961713"/>
                <a:chOff x="-826837" y="199708"/>
                <a:chExt cx="878767" cy="961713"/>
              </a:xfrm>
            </p:grpSpPr>
            <p:pic>
              <p:nvPicPr>
                <p:cNvPr id="48" name="Graphic 47">
                  <a:extLst>
                    <a:ext uri="{FF2B5EF4-FFF2-40B4-BE49-F238E27FC236}">
                      <a16:creationId xmlns:a16="http://schemas.microsoft.com/office/drawing/2014/main" id="{FC3D9A10-8F82-242A-52DB-9D8632A08A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5C4FF973-FD48-2C26-DF9E-B2B2C53F6351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480876-4CCA-836D-0F2A-815EF45D2589}"/>
              </a:ext>
            </a:extLst>
          </p:cNvPr>
          <p:cNvGrpSpPr/>
          <p:nvPr/>
        </p:nvGrpSpPr>
        <p:grpSpPr>
          <a:xfrm>
            <a:off x="8300986" y="579685"/>
            <a:ext cx="3670837" cy="6030841"/>
            <a:chOff x="8300986" y="579685"/>
            <a:chExt cx="3670837" cy="603084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9A161B4-8F9D-D0B2-1DA3-B2368D3F774C}"/>
                </a:ext>
              </a:extLst>
            </p:cNvPr>
            <p:cNvSpPr txBox="1"/>
            <p:nvPr/>
          </p:nvSpPr>
          <p:spPr>
            <a:xfrm>
              <a:off x="8300986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Hydrogen Blending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F2C0E7A-E2D4-085A-A45F-01C91A3E0DD2}"/>
                </a:ext>
              </a:extLst>
            </p:cNvPr>
            <p:cNvSpPr txBox="1"/>
            <p:nvPr/>
          </p:nvSpPr>
          <p:spPr>
            <a:xfrm>
              <a:off x="8477277" y="2629987"/>
              <a:ext cx="331825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Blending hydrogen into flowing gas streams from 0 -20% concentration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Concentration verified by an online analyzer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Compensates automatically for accurate blending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CC1C8A3-F437-4FE4-25BA-8265EB5B3F4A}"/>
                </a:ext>
              </a:extLst>
            </p:cNvPr>
            <p:cNvSpPr txBox="1"/>
            <p:nvPr/>
          </p:nvSpPr>
          <p:spPr>
            <a:xfrm>
              <a:off x="8436020" y="4277038"/>
              <a:ext cx="3400768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Distribution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Transportation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anywhere natural gas is used</a:t>
              </a: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96B33BD2-8CBE-DBCB-4C1D-3A71C548F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1292610" y="2259898"/>
              <a:ext cx="250199" cy="250199"/>
            </a:xfrm>
            <a:prstGeom prst="rect">
              <a:avLst/>
            </a:prstGeom>
          </p:spPr>
        </p:pic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71BAC035-2425-58F8-FB05-020499B739C9}"/>
                </a:ext>
              </a:extLst>
            </p:cNvPr>
            <p:cNvSpPr/>
            <p:nvPr/>
          </p:nvSpPr>
          <p:spPr>
            <a:xfrm>
              <a:off x="9212278" y="579685"/>
              <a:ext cx="1848251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9F5DBDF-613D-3110-5119-0ECB3DC96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572731" y="641684"/>
              <a:ext cx="1127345" cy="1316002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7A81B8E-0D94-4FB4-A18B-88C4C052A37F}"/>
                </a:ext>
              </a:extLst>
            </p:cNvPr>
            <p:cNvGrpSpPr/>
            <p:nvPr/>
          </p:nvGrpSpPr>
          <p:grpSpPr>
            <a:xfrm>
              <a:off x="8958959" y="5627283"/>
              <a:ext cx="2399267" cy="983243"/>
              <a:chOff x="9314748" y="5627283"/>
              <a:chExt cx="2399267" cy="98324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4AD35CD-5B35-2BC7-37F4-C48C91D03921}"/>
                  </a:ext>
                </a:extLst>
              </p:cNvPr>
              <p:cNvGrpSpPr/>
              <p:nvPr/>
            </p:nvGrpSpPr>
            <p:grpSpPr>
              <a:xfrm>
                <a:off x="9314748" y="5627283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E7403815-5F56-99D8-18DA-FDCECEFAA1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F4F77BB-91DA-E273-869B-DFA8D6DCD11E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675543A-510E-B860-3B38-A7A63B0C3C3E}"/>
                  </a:ext>
                </a:extLst>
              </p:cNvPr>
              <p:cNvGrpSpPr/>
              <p:nvPr/>
            </p:nvGrpSpPr>
            <p:grpSpPr>
              <a:xfrm>
                <a:off x="10079293" y="5627283"/>
                <a:ext cx="878767" cy="961713"/>
                <a:chOff x="-826837" y="199708"/>
                <a:chExt cx="878767" cy="961713"/>
              </a:xfrm>
            </p:grpSpPr>
            <p:pic>
              <p:nvPicPr>
                <p:cNvPr id="32" name="Graphic 31">
                  <a:extLst>
                    <a:ext uri="{FF2B5EF4-FFF2-40B4-BE49-F238E27FC236}">
                      <a16:creationId xmlns:a16="http://schemas.microsoft.com/office/drawing/2014/main" id="{782CF5C6-76ED-4B66-28B0-5BF7BA5B25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6D050FE-E548-D0AB-E8EF-665ADDAC0C38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390EF63C-7FB0-3325-8034-D3A55E4F05F4}"/>
                  </a:ext>
                </a:extLst>
              </p:cNvPr>
              <p:cNvGrpSpPr/>
              <p:nvPr/>
            </p:nvGrpSpPr>
            <p:grpSpPr>
              <a:xfrm>
                <a:off x="10884942" y="5638078"/>
                <a:ext cx="829073" cy="972448"/>
                <a:chOff x="-1534236" y="2423592"/>
                <a:chExt cx="829073" cy="972448"/>
              </a:xfrm>
            </p:grpSpPr>
            <p:pic>
              <p:nvPicPr>
                <p:cNvPr id="57" name="Graphic 56">
                  <a:extLst>
                    <a:ext uri="{FF2B5EF4-FFF2-40B4-BE49-F238E27FC236}">
                      <a16:creationId xmlns:a16="http://schemas.microsoft.com/office/drawing/2014/main" id="{9F34C589-9C96-8F4B-DC26-5ED1B1ABE5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4" y="242359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AF1AC54-16FB-23C9-B0A4-C4105DD73CB8}"/>
                    </a:ext>
                  </a:extLst>
                </p:cNvPr>
                <p:cNvSpPr txBox="1"/>
                <p:nvPr/>
              </p:nvSpPr>
              <p:spPr>
                <a:xfrm>
                  <a:off x="-1534236" y="2995930"/>
                  <a:ext cx="8290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REFINING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UPGRADING</a:t>
                  </a:r>
                </a:p>
              </p:txBody>
            </p:sp>
          </p:grpSp>
        </p:grpSp>
      </p:grpSp>
      <p:sp>
        <p:nvSpPr>
          <p:cNvPr id="2" name="TextBox 1">
            <a:hlinkClick r:id="rId30" action="ppaction://hlinksldjump"/>
            <a:extLst>
              <a:ext uri="{FF2B5EF4-FFF2-40B4-BE49-F238E27FC236}">
                <a16:creationId xmlns:a16="http://schemas.microsoft.com/office/drawing/2014/main" id="{89084517-8631-92C4-2AA0-718446CC160F}"/>
              </a:ext>
            </a:extLst>
          </p:cNvPr>
          <p:cNvSpPr txBox="1"/>
          <p:nvPr/>
        </p:nvSpPr>
        <p:spPr>
          <a:xfrm>
            <a:off x="8415195" y="57403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</a:p>
        </p:txBody>
      </p:sp>
    </p:spTree>
    <p:extLst>
      <p:ext uri="{BB962C8B-B14F-4D97-AF65-F5344CB8AC3E}">
        <p14:creationId xmlns:p14="http://schemas.microsoft.com/office/powerpoint/2010/main" val="1911194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DC5E6-BB40-10F4-B596-7E498A4BE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4AB2D2-3C24-250B-21D9-1E91245AE224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9BBD0ED3-A8FC-7937-1CA0-F55E5D0E2BAE}"/>
              </a:ext>
            </a:extLst>
          </p:cNvPr>
          <p:cNvSpPr/>
          <p:nvPr/>
        </p:nvSpPr>
        <p:spPr>
          <a:xfrm>
            <a:off x="8095476" y="-1264864"/>
            <a:ext cx="1958789" cy="1688611"/>
          </a:xfrm>
          <a:prstGeom prst="hexagon">
            <a:avLst/>
          </a:prstGeom>
          <a:solidFill>
            <a:srgbClr val="C3D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6AA0C8C-C661-FB11-0A04-722BE6964D13}"/>
              </a:ext>
            </a:extLst>
          </p:cNvPr>
          <p:cNvCxnSpPr>
            <a:cxnSpLocks/>
          </p:cNvCxnSpPr>
          <p:nvPr/>
        </p:nvCxnSpPr>
        <p:spPr>
          <a:xfrm>
            <a:off x="6101006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CACCFC9-D6F6-BC0B-463E-8A0A6459869D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A5B13AFC-18EE-F781-87FA-8597E8416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C462251-C976-31DB-4BB6-D94EB9F360B9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25C0263-8FF6-FEA2-D124-1AAC926BDF8D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01DCF5DC-6748-EDD5-ADD1-DF1958B34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F62A602-4347-15C2-3BDA-40699B9D4CE8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2ABFF8B-30A6-8266-7B2B-A799EFE6F130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3BEC1762-B1BD-00E0-8254-52A8EED74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C945FC2-CE11-60BE-BCC8-2996B5678E38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BF729EC-A509-3296-E3D8-163EECED2A7A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6C29CDE4-8358-EA5D-81AE-40BDDA129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3ABD91E-0CF0-7E58-0891-1E062A21089C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94260D2-A5A7-93DF-1A64-4CA2854E672C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9D41D8BA-18F6-C550-8572-9595480C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A296C3D-0A26-BC61-814B-68E98451611F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8826576-27BA-A091-D4B6-2DCF6372F7AF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0E4A3601-189C-085A-C383-C0145196A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DC17757-C81C-41D4-52F4-4DF677F67D15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FD621C0-44E4-584D-CB7C-27645515601E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E0632737-7739-20C0-0085-19597023B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64EEDB-B8BD-9444-E849-6B79AB42D998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18099BA-9D72-B136-8D67-B069E08F6EE3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CBD781CA-A980-4350-7726-B5A75F353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987D82B-5D02-3FB2-63EE-F634E3A4460C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AD7AADF-412A-D5A6-8CD7-F22682C09CED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A2697818-DF0A-3895-3793-CB9C0290E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771AF02-F384-AF46-2EB1-62B802EEFE30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6209F459-2139-37A4-63FE-8DD91394375F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1"/>
              <a:extLst>
                <a:ext uri="{FF2B5EF4-FFF2-40B4-BE49-F238E27FC236}">
                  <a16:creationId xmlns:a16="http://schemas.microsoft.com/office/drawing/2014/main" id="{B3FE7A93-464C-9783-3813-1A515B807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2D2F8C15-E4D3-6DFC-B2AA-55CA916C3E45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" name="Picture 9">
            <a:hlinkClick r:id="rId23" action="ppaction://hlinksldjump"/>
            <a:extLst>
              <a:ext uri="{FF2B5EF4-FFF2-40B4-BE49-F238E27FC236}">
                <a16:creationId xmlns:a16="http://schemas.microsoft.com/office/drawing/2014/main" id="{8A87A498-E5CC-3B4C-CB0E-0913F5259C3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2509B2D8-D787-7563-242B-97FAC4DED857}"/>
              </a:ext>
            </a:extLst>
          </p:cNvPr>
          <p:cNvGrpSpPr/>
          <p:nvPr/>
        </p:nvGrpSpPr>
        <p:grpSpPr>
          <a:xfrm>
            <a:off x="6917124" y="565409"/>
            <a:ext cx="3670837" cy="5901852"/>
            <a:chOff x="6917124" y="565409"/>
            <a:chExt cx="3670837" cy="590185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83D855-F231-8D94-4383-3D56EB567991}"/>
                </a:ext>
              </a:extLst>
            </p:cNvPr>
            <p:cNvSpPr txBox="1"/>
            <p:nvPr/>
          </p:nvSpPr>
          <p:spPr>
            <a:xfrm>
              <a:off x="6917124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Truck/Rail Load/Unload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8C805D-7773-A8E4-A473-20B3399715D3}"/>
                </a:ext>
              </a:extLst>
            </p:cNvPr>
            <p:cNvSpPr txBox="1"/>
            <p:nvPr/>
          </p:nvSpPr>
          <p:spPr>
            <a:xfrm>
              <a:off x="7093054" y="2629987"/>
              <a:ext cx="3318255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Safely loading and unloading process fluids on and off trucks and rail cars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Water, oil, condensate measurements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volume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Trucker permissions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1EC522-B1F6-1C75-9032-17C89A63C6D4}"/>
                </a:ext>
              </a:extLst>
            </p:cNvPr>
            <p:cNvSpPr txBox="1"/>
            <p:nvPr/>
          </p:nvSpPr>
          <p:spPr>
            <a:xfrm>
              <a:off x="7093054" y="3940215"/>
              <a:ext cx="3221793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Custody Transfer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Pipelines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 sites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NGL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48E93D2-F956-C008-8548-E83C91565041}"/>
                </a:ext>
              </a:extLst>
            </p:cNvPr>
            <p:cNvGrpSpPr/>
            <p:nvPr/>
          </p:nvGrpSpPr>
          <p:grpSpPr>
            <a:xfrm>
              <a:off x="8346230" y="5639353"/>
              <a:ext cx="777449" cy="827908"/>
              <a:chOff x="-1508430" y="1343921"/>
              <a:chExt cx="777449" cy="827908"/>
            </a:xfrm>
          </p:grpSpPr>
          <p:pic>
            <p:nvPicPr>
              <p:cNvPr id="1024" name="Graphic 1023">
                <a:extLst>
                  <a:ext uri="{FF2B5EF4-FFF2-40B4-BE49-F238E27FC236}">
                    <a16:creationId xmlns:a16="http://schemas.microsoft.com/office/drawing/2014/main" id="{164D3C1F-9169-1A3D-660E-0EA14D39E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11FA45FD-CFDD-78C9-A2E6-AF86D3EF2B36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B591A1FD-1450-6729-FC3C-A403C5FB2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097517" y="2269461"/>
              <a:ext cx="250199" cy="250199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6B6A82E-F917-FF04-DF55-A376651D7681}"/>
                </a:ext>
              </a:extLst>
            </p:cNvPr>
            <p:cNvGrpSpPr/>
            <p:nvPr/>
          </p:nvGrpSpPr>
          <p:grpSpPr>
            <a:xfrm>
              <a:off x="7832524" y="565409"/>
              <a:ext cx="1848252" cy="1440000"/>
              <a:chOff x="7832524" y="565409"/>
              <a:chExt cx="1848252" cy="1440000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B865B4E0-EE2C-19C7-6F88-04B41AA35369}"/>
                  </a:ext>
                </a:extLst>
              </p:cNvPr>
              <p:cNvSpPr/>
              <p:nvPr/>
            </p:nvSpPr>
            <p:spPr>
              <a:xfrm>
                <a:off x="7832524" y="565409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070AF47-EFDE-A18F-E323-3A3E5C27C4F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910469" y="800621"/>
                <a:ext cx="1692363" cy="969577"/>
              </a:xfrm>
              <a:prstGeom prst="rect">
                <a:avLst/>
              </a:prstGeom>
            </p:spPr>
          </p:pic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9E36AB3-6FE6-176E-CE08-C6C533F22265}"/>
              </a:ext>
            </a:extLst>
          </p:cNvPr>
          <p:cNvGrpSpPr/>
          <p:nvPr/>
        </p:nvGrpSpPr>
        <p:grpSpPr>
          <a:xfrm>
            <a:off x="1403191" y="565410"/>
            <a:ext cx="4031926" cy="6050197"/>
            <a:chOff x="1403191" y="565410"/>
            <a:chExt cx="4031926" cy="60501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EC62D9-DA46-A001-6D17-19FB15E8FF84}"/>
                </a:ext>
              </a:extLst>
            </p:cNvPr>
            <p:cNvSpPr txBox="1"/>
            <p:nvPr/>
          </p:nvSpPr>
          <p:spPr>
            <a:xfrm>
              <a:off x="1632328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Sample Conditioning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81E38D-CD9E-1FF3-D340-FF65F353C7A7}"/>
                </a:ext>
              </a:extLst>
            </p:cNvPr>
            <p:cNvSpPr txBox="1"/>
            <p:nvPr/>
          </p:nvSpPr>
          <p:spPr>
            <a:xfrm>
              <a:off x="1904723" y="2619609"/>
              <a:ext cx="31253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Used upstream of an analyzer to clean up the sample to a state that can be safely accepted by the analyzer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4A1888-802B-8A61-4D0F-9B31B89493D4}"/>
                </a:ext>
              </a:extLst>
            </p:cNvPr>
            <p:cNvSpPr txBox="1"/>
            <p:nvPr/>
          </p:nvSpPr>
          <p:spPr>
            <a:xfrm>
              <a:off x="1808258" y="3929837"/>
              <a:ext cx="3221793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Process Sampling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Temperature Control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Pressure Control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Fast Loop and Multi-stream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4A6830-D61D-BD41-3B04-1C0DC277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673151" y="2278478"/>
              <a:ext cx="250199" cy="250199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F9CDA46-4869-5EBE-D078-B398A7A590E8}"/>
                </a:ext>
              </a:extLst>
            </p:cNvPr>
            <p:cNvGrpSpPr/>
            <p:nvPr/>
          </p:nvGrpSpPr>
          <p:grpSpPr>
            <a:xfrm>
              <a:off x="2553712" y="565410"/>
              <a:ext cx="1848252" cy="1440000"/>
              <a:chOff x="2553712" y="565410"/>
              <a:chExt cx="1848252" cy="1440000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41655D88-D72C-A039-DB05-E1733A9F0D77}"/>
                  </a:ext>
                </a:extLst>
              </p:cNvPr>
              <p:cNvSpPr/>
              <p:nvPr/>
            </p:nvSpPr>
            <p:spPr>
              <a:xfrm>
                <a:off x="2553712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EFDC9E0-B0F4-F668-198F-BC7FB2AFB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 rot="5400000">
                <a:off x="2830809" y="935892"/>
                <a:ext cx="1294058" cy="699036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9D0380F-0596-9846-0919-7AB1DF0CE240}"/>
                </a:ext>
              </a:extLst>
            </p:cNvPr>
            <p:cNvGrpSpPr/>
            <p:nvPr/>
          </p:nvGrpSpPr>
          <p:grpSpPr>
            <a:xfrm>
              <a:off x="1403191" y="5639353"/>
              <a:ext cx="4031926" cy="976254"/>
              <a:chOff x="1072365" y="5639353"/>
              <a:chExt cx="4031926" cy="97625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F270BFC-7152-FCDB-78A6-0F824A47DD25}"/>
                  </a:ext>
                </a:extLst>
              </p:cNvPr>
              <p:cNvGrpSpPr/>
              <p:nvPr/>
            </p:nvGrpSpPr>
            <p:grpSpPr>
              <a:xfrm>
                <a:off x="4422693" y="5650088"/>
                <a:ext cx="681598" cy="965519"/>
                <a:chOff x="-2109236" y="195902"/>
                <a:chExt cx="681598" cy="965519"/>
              </a:xfrm>
            </p:grpSpPr>
            <p:pic>
              <p:nvPicPr>
                <p:cNvPr id="30" name="Graphic 29">
                  <a:extLst>
                    <a:ext uri="{FF2B5EF4-FFF2-40B4-BE49-F238E27FC236}">
                      <a16:creationId xmlns:a16="http://schemas.microsoft.com/office/drawing/2014/main" id="{8AA8D5BC-C03F-DD26-16F1-DB4BF5EC21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38634" y="19590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008945B-1365-B20A-E1D6-5B7A21224A5F}"/>
                    </a:ext>
                  </a:extLst>
                </p:cNvPr>
                <p:cNvSpPr txBox="1"/>
                <p:nvPr/>
              </p:nvSpPr>
              <p:spPr>
                <a:xfrm>
                  <a:off x="-2109236" y="761311"/>
                  <a:ext cx="6815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LIFE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SCIENCES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B6874451-ECF2-FE72-1F06-9F06CEA402B8}"/>
                  </a:ext>
                </a:extLst>
              </p:cNvPr>
              <p:cNvGrpSpPr/>
              <p:nvPr/>
            </p:nvGrpSpPr>
            <p:grpSpPr>
              <a:xfrm>
                <a:off x="3476728" y="5650088"/>
                <a:ext cx="878767" cy="961713"/>
                <a:chOff x="-826837" y="199708"/>
                <a:chExt cx="878767" cy="961713"/>
              </a:xfrm>
            </p:grpSpPr>
            <p:pic>
              <p:nvPicPr>
                <p:cNvPr id="33" name="Graphic 32">
                  <a:extLst>
                    <a:ext uri="{FF2B5EF4-FFF2-40B4-BE49-F238E27FC236}">
                      <a16:creationId xmlns:a16="http://schemas.microsoft.com/office/drawing/2014/main" id="{88F8818A-6E55-80B8-9A2A-B3E60A8742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F52845A-F17E-68D5-87D4-21BC225480D7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4904B38-4529-BAB3-1050-98F30D37424E}"/>
                  </a:ext>
                </a:extLst>
              </p:cNvPr>
              <p:cNvGrpSpPr/>
              <p:nvPr/>
            </p:nvGrpSpPr>
            <p:grpSpPr>
              <a:xfrm>
                <a:off x="1072365" y="5639353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37" name="Graphic 36">
                  <a:extLst>
                    <a:ext uri="{FF2B5EF4-FFF2-40B4-BE49-F238E27FC236}">
                      <a16:creationId xmlns:a16="http://schemas.microsoft.com/office/drawing/2014/main" id="{07D86496-9FAD-9698-F4EB-B545C8B888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B83DD04-DC41-1426-BA02-AF91A450669A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6617FF1-8EC6-3264-9AB6-B4BE6FD231E7}"/>
                  </a:ext>
                </a:extLst>
              </p:cNvPr>
              <p:cNvGrpSpPr/>
              <p:nvPr/>
            </p:nvGrpSpPr>
            <p:grpSpPr>
              <a:xfrm>
                <a:off x="2683683" y="5639353"/>
                <a:ext cx="829073" cy="830946"/>
                <a:chOff x="-801428" y="1343921"/>
                <a:chExt cx="829073" cy="830946"/>
              </a:xfrm>
            </p:grpSpPr>
            <p:pic>
              <p:nvPicPr>
                <p:cNvPr id="40" name="Graphic 39">
                  <a:extLst>
                    <a:ext uri="{FF2B5EF4-FFF2-40B4-BE49-F238E27FC236}">
                      <a16:creationId xmlns:a16="http://schemas.microsoft.com/office/drawing/2014/main" id="{E647EA68-6829-FA14-B65B-C989BD7C4D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3824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B2B330-BE9D-E253-9AE2-07B30EB7F78D}"/>
                    </a:ext>
                  </a:extLst>
                </p:cNvPr>
                <p:cNvSpPr txBox="1"/>
                <p:nvPr/>
              </p:nvSpPr>
              <p:spPr>
                <a:xfrm>
                  <a:off x="-801428" y="1928646"/>
                  <a:ext cx="82907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CHEMICAL</a:t>
                  </a: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080395F-7774-2FC2-0404-19E25CFE3D43}"/>
                  </a:ext>
                </a:extLst>
              </p:cNvPr>
              <p:cNvGrpSpPr/>
              <p:nvPr/>
            </p:nvGrpSpPr>
            <p:grpSpPr>
              <a:xfrm>
                <a:off x="1849814" y="5639353"/>
                <a:ext cx="829073" cy="972448"/>
                <a:chOff x="-1534236" y="2423592"/>
                <a:chExt cx="829073" cy="972448"/>
              </a:xfrm>
            </p:grpSpPr>
            <p:pic>
              <p:nvPicPr>
                <p:cNvPr id="44" name="Graphic 43">
                  <a:extLst>
                    <a:ext uri="{FF2B5EF4-FFF2-40B4-BE49-F238E27FC236}">
                      <a16:creationId xmlns:a16="http://schemas.microsoft.com/office/drawing/2014/main" id="{34896B69-6C7A-0FD8-B0E3-AF770A4A4F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4" y="242359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A465163-837F-8F8C-093F-BE7A22F2985C}"/>
                    </a:ext>
                  </a:extLst>
                </p:cNvPr>
                <p:cNvSpPr txBox="1"/>
                <p:nvPr/>
              </p:nvSpPr>
              <p:spPr>
                <a:xfrm>
                  <a:off x="-1534236" y="2995930"/>
                  <a:ext cx="8290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REFINING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UPGRADING</a:t>
                  </a:r>
                </a:p>
              </p:txBody>
            </p:sp>
          </p:grpSp>
        </p:grpSp>
      </p:grpSp>
      <p:sp>
        <p:nvSpPr>
          <p:cNvPr id="3" name="TextBox 2">
            <a:hlinkClick r:id="rId30" action="ppaction://hlinksldjump"/>
            <a:extLst>
              <a:ext uri="{FF2B5EF4-FFF2-40B4-BE49-F238E27FC236}">
                <a16:creationId xmlns:a16="http://schemas.microsoft.com/office/drawing/2014/main" id="{9EE53197-F340-E813-FAD3-C1DEB8262A9B}"/>
              </a:ext>
            </a:extLst>
          </p:cNvPr>
          <p:cNvSpPr txBox="1"/>
          <p:nvPr/>
        </p:nvSpPr>
        <p:spPr>
          <a:xfrm>
            <a:off x="8415195" y="57403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</a:p>
        </p:txBody>
      </p:sp>
    </p:spTree>
    <p:extLst>
      <p:ext uri="{BB962C8B-B14F-4D97-AF65-F5344CB8AC3E}">
        <p14:creationId xmlns:p14="http://schemas.microsoft.com/office/powerpoint/2010/main" val="14380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2CAA1-3457-EA06-5C7C-190777C4F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D0BC65-BA54-8E1C-8398-3625D561287A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04C76F83-F8AB-31CB-FCCF-13A9505D8413}"/>
              </a:ext>
            </a:extLst>
          </p:cNvPr>
          <p:cNvSpPr/>
          <p:nvPr/>
        </p:nvSpPr>
        <p:spPr>
          <a:xfrm>
            <a:off x="2137735" y="-1264864"/>
            <a:ext cx="1958789" cy="1688611"/>
          </a:xfrm>
          <a:prstGeom prst="hexagon">
            <a:avLst/>
          </a:prstGeom>
          <a:solidFill>
            <a:srgbClr val="62BB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98AC1087-A358-270A-CC7E-E7B84F5600E7}"/>
              </a:ext>
            </a:extLst>
          </p:cNvPr>
          <p:cNvSpPr/>
          <p:nvPr/>
        </p:nvSpPr>
        <p:spPr>
          <a:xfrm>
            <a:off x="8095476" y="-1264864"/>
            <a:ext cx="1958789" cy="1688611"/>
          </a:xfrm>
          <a:prstGeom prst="hexagon">
            <a:avLst/>
          </a:prstGeom>
          <a:solidFill>
            <a:srgbClr val="C3D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BEFB9FCB-623F-565E-FF97-A49B89E18696}"/>
              </a:ext>
            </a:extLst>
          </p:cNvPr>
          <p:cNvSpPr/>
          <p:nvPr/>
        </p:nvSpPr>
        <p:spPr>
          <a:xfrm>
            <a:off x="5116605" y="-1264864"/>
            <a:ext cx="1958789" cy="1688611"/>
          </a:xfrm>
          <a:prstGeom prst="hexagon">
            <a:avLst/>
          </a:prstGeom>
          <a:solidFill>
            <a:srgbClr val="A0CF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C127FA-130B-CD09-6A3D-D4A10069C3BF}"/>
              </a:ext>
            </a:extLst>
          </p:cNvPr>
          <p:cNvSpPr txBox="1"/>
          <p:nvPr/>
        </p:nvSpPr>
        <p:spPr>
          <a:xfrm>
            <a:off x="2593588" y="57403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31C84F-621A-D8E0-1CEB-7F14A2D4F358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2C7A56-240E-6060-74EB-E4510A32255F}"/>
              </a:ext>
            </a:extLst>
          </p:cNvPr>
          <p:cNvSpPr txBox="1"/>
          <p:nvPr/>
        </p:nvSpPr>
        <p:spPr>
          <a:xfrm>
            <a:off x="8415195" y="57403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E14377-E4D5-5A5F-0BA6-FA946250624D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6533993-7B76-3A2E-210A-4867F38B0A55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F770B87-75BE-27E6-8142-2F57408D4D01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B57EE5E1-0605-B791-D2C7-FC4A4F1B9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3C53DB4-C0E6-155B-B0DE-899BC7418951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52C6D00-1696-07E1-34B0-FEF66BFCC101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110" name="Graphic 109">
              <a:extLst>
                <a:ext uri="{FF2B5EF4-FFF2-40B4-BE49-F238E27FC236}">
                  <a16:creationId xmlns:a16="http://schemas.microsoft.com/office/drawing/2014/main" id="{A859CC3A-5136-7243-F132-A63ACD9FC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249BD3F-431A-DD1F-52AD-4354B34DE255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A472383-C963-50BE-85D6-DC869536A385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F1FE9313-AFCF-7372-DEE7-172A6DA85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3A8D3BB-BD06-B186-4E7A-05ED239B63C0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2E487E1-7579-63AB-57AC-42F16D4FDF7B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DF1F9B2A-3C26-30ED-7D8F-129F0A5BF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D14E0F3-08F1-82A3-721C-A20C8A17A376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386FA2B-9CCC-CF54-FAA2-5B8BF5424AB0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AC8EEDA5-8D0C-992F-8F69-480CA38EF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CDD8DC4-E218-9F85-9314-31C32F9D610E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3DD6A85E-A1D5-E5ED-92C2-5D0F60431E13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53" name="Picture 152">
              <a:hlinkClick r:id="rId13"/>
              <a:extLst>
                <a:ext uri="{FF2B5EF4-FFF2-40B4-BE49-F238E27FC236}">
                  <a16:creationId xmlns:a16="http://schemas.microsoft.com/office/drawing/2014/main" id="{AD315F05-836A-1EF1-F9A9-2E3BA4B60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B7AC3389-D8E6-7F79-BB18-886EDBF691B7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214EC58A-78B8-E48D-3BE8-DCAD3BC58CE6}"/>
              </a:ext>
            </a:extLst>
          </p:cNvPr>
          <p:cNvGrpSpPr/>
          <p:nvPr/>
        </p:nvGrpSpPr>
        <p:grpSpPr>
          <a:xfrm>
            <a:off x="8300986" y="565410"/>
            <a:ext cx="3674554" cy="6034321"/>
            <a:chOff x="8300986" y="565410"/>
            <a:chExt cx="3674554" cy="603432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DD7A069-95F0-8E7E-79F2-D58EBDC19C56}"/>
                </a:ext>
              </a:extLst>
            </p:cNvPr>
            <p:cNvGrpSpPr/>
            <p:nvPr/>
          </p:nvGrpSpPr>
          <p:grpSpPr>
            <a:xfrm>
              <a:off x="9212278" y="565410"/>
              <a:ext cx="1848252" cy="1440000"/>
              <a:chOff x="8535035" y="579685"/>
              <a:chExt cx="2514397" cy="1959004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48B08921-2BE3-D0C8-AD9C-E73BA765B9D0}"/>
                  </a:ext>
                </a:extLst>
              </p:cNvPr>
              <p:cNvSpPr/>
              <p:nvPr/>
            </p:nvSpPr>
            <p:spPr>
              <a:xfrm>
                <a:off x="8535035" y="579685"/>
                <a:ext cx="2514397" cy="1959004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97E85E4-29D2-2486-DD2D-27547D9FB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t="13152" b="5221"/>
              <a:stretch>
                <a:fillRect/>
              </a:stretch>
            </p:blipFill>
            <p:spPr>
              <a:xfrm>
                <a:off x="8794943" y="713568"/>
                <a:ext cx="1994581" cy="1691239"/>
              </a:xfrm>
              <a:prstGeom prst="rect">
                <a:avLst/>
              </a:prstGeom>
            </p:spPr>
          </p:pic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E43D3FD-51C5-47C5-D024-BFB2BBA96C08}"/>
                </a:ext>
              </a:extLst>
            </p:cNvPr>
            <p:cNvSpPr txBox="1"/>
            <p:nvPr/>
          </p:nvSpPr>
          <p:spPr>
            <a:xfrm>
              <a:off x="830098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1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Bubbler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3E09F47-10C3-0A3A-27E8-51F401902846}"/>
                </a:ext>
              </a:extLst>
            </p:cNvPr>
            <p:cNvSpPr txBox="1"/>
            <p:nvPr/>
          </p:nvSpPr>
          <p:spPr>
            <a:xfrm>
              <a:off x="8477277" y="2619609"/>
              <a:ext cx="3318255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Level Measurement of more difficult type processes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Viscous fluids, slurries, sewage, liquids with suspended solids and sludge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D1621F0-0B06-9B96-09A6-0C8315D3BA4B}"/>
                </a:ext>
              </a:extLst>
            </p:cNvPr>
            <p:cNvSpPr txBox="1"/>
            <p:nvPr/>
          </p:nvSpPr>
          <p:spPr>
            <a:xfrm>
              <a:off x="8436020" y="3820751"/>
              <a:ext cx="3400768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Top or Vented tanks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Wastewater 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be used in place of Radar and Float 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14DC7946-B321-99C9-1EEE-CB7FF7C77B40}"/>
                </a:ext>
              </a:extLst>
            </p:cNvPr>
            <p:cNvGrpSpPr/>
            <p:nvPr/>
          </p:nvGrpSpPr>
          <p:grpSpPr>
            <a:xfrm>
              <a:off x="8314402" y="5627283"/>
              <a:ext cx="777449" cy="827908"/>
              <a:chOff x="-1508430" y="1343921"/>
              <a:chExt cx="777449" cy="827908"/>
            </a:xfrm>
          </p:grpSpPr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9F53C7FF-D890-A8A0-B7C1-97D4879CD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8B2BD024-3998-76D3-E687-588A624543CB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21C78161-E832-5639-81B9-4153951E148B}"/>
                </a:ext>
              </a:extLst>
            </p:cNvPr>
            <p:cNvGrpSpPr/>
            <p:nvPr/>
          </p:nvGrpSpPr>
          <p:grpSpPr>
            <a:xfrm>
              <a:off x="10466173" y="5627283"/>
              <a:ext cx="829073" cy="830946"/>
              <a:chOff x="-801428" y="1343921"/>
              <a:chExt cx="829073" cy="830946"/>
            </a:xfrm>
          </p:grpSpPr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8114D122-4120-26AC-D8DB-3D22690A9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CF12C601-A329-7239-6476-D7018CE2639D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03C8A8C2-328F-C99A-A899-17D1DE77D383}"/>
                </a:ext>
              </a:extLst>
            </p:cNvPr>
            <p:cNvGrpSpPr/>
            <p:nvPr/>
          </p:nvGrpSpPr>
          <p:grpSpPr>
            <a:xfrm>
              <a:off x="9073369" y="5627283"/>
              <a:ext cx="739305" cy="817853"/>
              <a:chOff x="-2159334" y="2424298"/>
              <a:chExt cx="739305" cy="817853"/>
            </a:xfrm>
          </p:grpSpPr>
          <p:pic>
            <p:nvPicPr>
              <p:cNvPr id="137" name="Graphic 136">
                <a:extLst>
                  <a:ext uri="{FF2B5EF4-FFF2-40B4-BE49-F238E27FC236}">
                    <a16:creationId xmlns:a16="http://schemas.microsoft.com/office/drawing/2014/main" id="{E6FAD6C9-7724-8E9A-EA17-373792D4E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-2066225" y="242429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99FD79E-2F47-6F05-F8DE-5EBD5D29542C}"/>
                  </a:ext>
                </a:extLst>
              </p:cNvPr>
              <p:cNvSpPr txBox="1"/>
              <p:nvPr/>
            </p:nvSpPr>
            <p:spPr>
              <a:xfrm>
                <a:off x="-2159334" y="2995930"/>
                <a:ext cx="73930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SANDS</a:t>
                </a: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FDABD675-594D-3916-9E2B-A91A96158A86}"/>
                </a:ext>
              </a:extLst>
            </p:cNvPr>
            <p:cNvGrpSpPr/>
            <p:nvPr/>
          </p:nvGrpSpPr>
          <p:grpSpPr>
            <a:xfrm>
              <a:off x="9759497" y="5627283"/>
              <a:ext cx="829073" cy="972448"/>
              <a:chOff x="-1534236" y="2423592"/>
              <a:chExt cx="829073" cy="972448"/>
            </a:xfrm>
          </p:grpSpPr>
          <p:pic>
            <p:nvPicPr>
              <p:cNvPr id="140" name="Graphic 139">
                <a:extLst>
                  <a:ext uri="{FF2B5EF4-FFF2-40B4-BE49-F238E27FC236}">
                    <a16:creationId xmlns:a16="http://schemas.microsoft.com/office/drawing/2014/main" id="{8F33C933-C9E1-7747-F7EB-109C0108C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-1402404" y="242359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F0E9FA6C-DF63-77F9-0B94-38E859F5CED8}"/>
                  </a:ext>
                </a:extLst>
              </p:cNvPr>
              <p:cNvSpPr txBox="1"/>
              <p:nvPr/>
            </p:nvSpPr>
            <p:spPr>
              <a:xfrm>
                <a:off x="-1534236" y="2995930"/>
                <a:ext cx="82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REFINING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UPGRADING</a:t>
                </a: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8568F7D9-2A07-CB8D-F099-2196402AEB16}"/>
                </a:ext>
              </a:extLst>
            </p:cNvPr>
            <p:cNvGrpSpPr/>
            <p:nvPr/>
          </p:nvGrpSpPr>
          <p:grpSpPr>
            <a:xfrm>
              <a:off x="11253868" y="5627283"/>
              <a:ext cx="721672" cy="972447"/>
              <a:chOff x="-737676" y="2423593"/>
              <a:chExt cx="721672" cy="972447"/>
            </a:xfrm>
          </p:grpSpPr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1A7B912D-D227-541B-432B-E6D59C745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-683466" y="2423593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BB346F1B-9742-0049-F76F-5BD20C98E709}"/>
                  </a:ext>
                </a:extLst>
              </p:cNvPr>
              <p:cNvSpPr txBox="1"/>
              <p:nvPr/>
            </p:nvSpPr>
            <p:spPr>
              <a:xfrm>
                <a:off x="-737676" y="2995930"/>
                <a:ext cx="7216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METALS</a:t>
                </a:r>
              </a:p>
            </p:txBody>
          </p:sp>
        </p:grpSp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FE98E1F9-9B38-C92B-DDA2-E9F047ADD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630510" y="2278478"/>
              <a:ext cx="250199" cy="250199"/>
            </a:xfrm>
            <a:prstGeom prst="rect">
              <a:avLst/>
            </a:prstGeom>
          </p:spPr>
        </p:pic>
      </p:grpSp>
      <p:pic>
        <p:nvPicPr>
          <p:cNvPr id="161" name="Picture 160">
            <a:hlinkClick r:id="rId24" action="ppaction://hlinksldjump"/>
            <a:extLst>
              <a:ext uri="{FF2B5EF4-FFF2-40B4-BE49-F238E27FC236}">
                <a16:creationId xmlns:a16="http://schemas.microsoft.com/office/drawing/2014/main" id="{F706ECAB-B166-D5F6-A409-8B1BADB4360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4D395E2-ACE7-AB83-0222-C88259072555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1F66E833-4E33-16D5-7165-43F2CC630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5665641-974C-7392-55C1-986A18E82C7B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9084FC3-BFCC-F9A1-00A8-234DB77E349F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C9428D06-DF9B-BD4C-C2E9-081CEE3EC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5171EF9-B795-8871-9E39-66804139AAC5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CDC7C46-726B-2AA2-BDA0-5E2072A8765F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5FFFA08B-CC29-83EB-27B2-5E3A2E0AF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0CF8A656-948F-CB46-9D43-F0CF1709EAE3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E67B4950-66C1-C58E-4D48-678CFDA9E7C5}"/>
              </a:ext>
            </a:extLst>
          </p:cNvPr>
          <p:cNvGrpSpPr/>
          <p:nvPr/>
        </p:nvGrpSpPr>
        <p:grpSpPr>
          <a:xfrm>
            <a:off x="242926" y="565410"/>
            <a:ext cx="3716594" cy="5892819"/>
            <a:chOff x="242926" y="565410"/>
            <a:chExt cx="3716594" cy="589281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1FB29FB-F09C-1C33-8A94-8C01B9137D7F}"/>
                </a:ext>
              </a:extLst>
            </p:cNvPr>
            <p:cNvGrpSpPr/>
            <p:nvPr/>
          </p:nvGrpSpPr>
          <p:grpSpPr>
            <a:xfrm>
              <a:off x="1154218" y="565410"/>
              <a:ext cx="1848252" cy="1440000"/>
              <a:chOff x="1177778" y="565410"/>
              <a:chExt cx="2514397" cy="1959004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435B9E49-429B-59E6-58E8-0C866E2DBB81}"/>
                  </a:ext>
                </a:extLst>
              </p:cNvPr>
              <p:cNvSpPr/>
              <p:nvPr/>
            </p:nvSpPr>
            <p:spPr>
              <a:xfrm>
                <a:off x="1177778" y="565410"/>
                <a:ext cx="2514397" cy="1959004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5F2BC71-DE5E-7B75-14FB-35BA3F4D4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59971" y="878317"/>
                <a:ext cx="2163814" cy="1333190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51959D-A95E-5A72-6278-1F4AD501C817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Quality Measurement System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FFE326-1347-3D39-9E4E-E5214D01848F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Automated sample collection and measurements from flowing pipeline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Density, Viscosity and Water Cut measurements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CB152A3-2FFB-9B80-15FA-4EDD90FC52C2}"/>
                </a:ext>
              </a:extLst>
            </p:cNvPr>
            <p:cNvSpPr txBox="1"/>
            <p:nvPr/>
          </p:nvSpPr>
          <p:spPr>
            <a:xfrm>
              <a:off x="418856" y="3820751"/>
              <a:ext cx="3221793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Pipelines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Custody Transfer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F4CBA8B-83EC-C390-0CB7-D20CEEEA4679}"/>
                </a:ext>
              </a:extLst>
            </p:cNvPr>
            <p:cNvGrpSpPr/>
            <p:nvPr/>
          </p:nvGrpSpPr>
          <p:grpSpPr>
            <a:xfrm>
              <a:off x="1214705" y="5627283"/>
              <a:ext cx="777449" cy="827908"/>
              <a:chOff x="-1508430" y="1343921"/>
              <a:chExt cx="777449" cy="827908"/>
            </a:xfrm>
          </p:grpSpPr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B3BBA9F2-2A27-7675-BD05-3616ACB63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A03F46C-AEDF-4328-D448-BD1B7157C5D7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E6AAA5-7B7A-1FC7-8B53-AAE8AC28E707}"/>
                </a:ext>
              </a:extLst>
            </p:cNvPr>
            <p:cNvGrpSpPr/>
            <p:nvPr/>
          </p:nvGrpSpPr>
          <p:grpSpPr>
            <a:xfrm>
              <a:off x="1926323" y="5627283"/>
              <a:ext cx="829073" cy="830946"/>
              <a:chOff x="-801428" y="1343921"/>
              <a:chExt cx="829073" cy="830946"/>
            </a:xfrm>
          </p:grpSpPr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69C3A0DC-A3FA-A5BC-46DF-C2AC24044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F36F543-1DDE-C8C6-A046-1FA7E2928F49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EFC506C0-1ACC-3344-CD9E-28A714105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709321" y="2278478"/>
              <a:ext cx="250199" cy="250199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24A97FD-FB07-F6DD-9398-A1FB3937C676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0E38335B-DDFB-F39C-D64F-F73330528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F19BBE0B-1AC7-A6AE-F2EA-70DB014D2C34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976E2E99-DF88-31F7-F548-24281C46B475}"/>
              </a:ext>
            </a:extLst>
          </p:cNvPr>
          <p:cNvGrpSpPr/>
          <p:nvPr/>
        </p:nvGrpSpPr>
        <p:grpSpPr>
          <a:xfrm>
            <a:off x="4267346" y="565410"/>
            <a:ext cx="3670837" cy="6023586"/>
            <a:chOff x="4267346" y="565410"/>
            <a:chExt cx="3670837" cy="6023586"/>
          </a:xfrm>
        </p:grpSpPr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33C1493-354D-CB1B-97D7-BA1995691355}"/>
                </a:ext>
              </a:extLst>
            </p:cNvPr>
            <p:cNvSpPr txBox="1"/>
            <p:nvPr/>
          </p:nvSpPr>
          <p:spPr>
            <a:xfrm>
              <a:off x="426734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HIPPS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8FA0916D-B0E2-E2BB-986F-2AF874738C54}"/>
                </a:ext>
              </a:extLst>
            </p:cNvPr>
            <p:cNvSpPr txBox="1"/>
            <p:nvPr/>
          </p:nvSpPr>
          <p:spPr>
            <a:xfrm>
              <a:off x="4443637" y="2619609"/>
              <a:ext cx="3318255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Integrity Pressure Protection System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Designed to close valves and isolate process when overpressure is detected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83186245-C2CB-7992-F4D8-012F9525BFF4}"/>
                </a:ext>
              </a:extLst>
            </p:cNvPr>
            <p:cNvSpPr txBox="1"/>
            <p:nvPr/>
          </p:nvSpPr>
          <p:spPr>
            <a:xfrm>
              <a:off x="4402380" y="3820751"/>
              <a:ext cx="3400768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 Facilities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Natural gas gathering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8EDADCF3-DAB8-0263-17B0-C7974BD9A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490874" y="2278478"/>
              <a:ext cx="250199" cy="250199"/>
            </a:xfrm>
            <a:prstGeom prst="rect">
              <a:avLst/>
            </a:prstGeom>
          </p:spPr>
        </p:pic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25CC215B-5ABB-0E4E-83AD-CF4D2884D019}"/>
                </a:ext>
              </a:extLst>
            </p:cNvPr>
            <p:cNvGrpSpPr/>
            <p:nvPr/>
          </p:nvGrpSpPr>
          <p:grpSpPr>
            <a:xfrm>
              <a:off x="5178638" y="565410"/>
              <a:ext cx="1848252" cy="1440000"/>
              <a:chOff x="5178638" y="565410"/>
              <a:chExt cx="1848252" cy="1440000"/>
            </a:xfrm>
          </p:grpSpPr>
          <p:sp>
            <p:nvSpPr>
              <p:cNvPr id="212" name="Rounded Rectangle 211">
                <a:extLst>
                  <a:ext uri="{FF2B5EF4-FFF2-40B4-BE49-F238E27FC236}">
                    <a16:creationId xmlns:a16="http://schemas.microsoft.com/office/drawing/2014/main" id="{E2CC478E-897B-A11A-F6C2-81D7F522F3F3}"/>
                  </a:ext>
                </a:extLst>
              </p:cNvPr>
              <p:cNvSpPr/>
              <p:nvPr/>
            </p:nvSpPr>
            <p:spPr>
              <a:xfrm>
                <a:off x="5178638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4" name="Picture 213">
                <a:extLst>
                  <a:ext uri="{FF2B5EF4-FFF2-40B4-BE49-F238E27FC236}">
                    <a16:creationId xmlns:a16="http://schemas.microsoft.com/office/drawing/2014/main" id="{D891BBA1-4564-0A7D-9B61-FE781C1F14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rcRect l="1815" t="1702" r="1100" b="1698"/>
              <a:stretch>
                <a:fillRect/>
              </a:stretch>
            </p:blipFill>
            <p:spPr>
              <a:xfrm>
                <a:off x="5218328" y="692132"/>
                <a:ext cx="1768873" cy="1186557"/>
              </a:xfrm>
              <a:prstGeom prst="rect">
                <a:avLst/>
              </a:prstGeom>
            </p:spPr>
          </p:pic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B80CD7FE-E903-821E-7D37-5B88128EFC9E}"/>
                </a:ext>
              </a:extLst>
            </p:cNvPr>
            <p:cNvGrpSpPr/>
            <p:nvPr/>
          </p:nvGrpSpPr>
          <p:grpSpPr>
            <a:xfrm>
              <a:off x="4891197" y="5627283"/>
              <a:ext cx="2401691" cy="961713"/>
              <a:chOff x="4280762" y="5627283"/>
              <a:chExt cx="2401691" cy="961713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811313AE-0D91-B795-1917-66209E48D7BB}"/>
                  </a:ext>
                </a:extLst>
              </p:cNvPr>
              <p:cNvGrpSpPr/>
              <p:nvPr/>
            </p:nvGrpSpPr>
            <p:grpSpPr>
              <a:xfrm>
                <a:off x="4280762" y="5627283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210" name="Graphic 209">
                  <a:extLst>
                    <a:ext uri="{FF2B5EF4-FFF2-40B4-BE49-F238E27FC236}">
                      <a16:creationId xmlns:a16="http://schemas.microsoft.com/office/drawing/2014/main" id="{8D60E685-9EA4-33F5-F921-5BF0DD2ED3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AE3D32FD-1222-1D9D-BFAF-01E5347B8EC7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E5305CA-B108-7045-7788-264DE734F912}"/>
                  </a:ext>
                </a:extLst>
              </p:cNvPr>
              <p:cNvGrpSpPr/>
              <p:nvPr/>
            </p:nvGrpSpPr>
            <p:grpSpPr>
              <a:xfrm>
                <a:off x="5853380" y="5627283"/>
                <a:ext cx="829073" cy="830946"/>
                <a:chOff x="-801428" y="1343921"/>
                <a:chExt cx="829073" cy="830946"/>
              </a:xfrm>
            </p:grpSpPr>
            <p:pic>
              <p:nvPicPr>
                <p:cNvPr id="208" name="Graphic 207">
                  <a:extLst>
                    <a:ext uri="{FF2B5EF4-FFF2-40B4-BE49-F238E27FC236}">
                      <a16:creationId xmlns:a16="http://schemas.microsoft.com/office/drawing/2014/main" id="{E27A32DB-B29F-A354-1602-3B9EA7691C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3824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F7A50F21-A4DB-07F8-13EE-E5F068F13DD7}"/>
                    </a:ext>
                  </a:extLst>
                </p:cNvPr>
                <p:cNvSpPr txBox="1"/>
                <p:nvPr/>
              </p:nvSpPr>
              <p:spPr>
                <a:xfrm>
                  <a:off x="-801428" y="1928646"/>
                  <a:ext cx="82907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CHEMICAL</a:t>
                  </a:r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D60AA151-DFD1-2F40-5C7E-25252ABE5A70}"/>
                  </a:ext>
                </a:extLst>
              </p:cNvPr>
              <p:cNvGrpSpPr/>
              <p:nvPr/>
            </p:nvGrpSpPr>
            <p:grpSpPr>
              <a:xfrm>
                <a:off x="5077169" y="5627283"/>
                <a:ext cx="878767" cy="961713"/>
                <a:chOff x="-826837" y="199708"/>
                <a:chExt cx="878767" cy="961713"/>
              </a:xfrm>
            </p:grpSpPr>
            <p:pic>
              <p:nvPicPr>
                <p:cNvPr id="218" name="Graphic 217">
                  <a:extLst>
                    <a:ext uri="{FF2B5EF4-FFF2-40B4-BE49-F238E27FC236}">
                      <a16:creationId xmlns:a16="http://schemas.microsoft.com/office/drawing/2014/main" id="{C2E06E5B-CFF1-7711-7A51-A7814F5B40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D8F0C5B2-8D24-5CD3-9F6D-163F57078958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50669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0" grpId="0" animBg="1"/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DA977-F074-0546-D36E-A1376627D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D0F6E9-BC95-EC42-0F4B-C603FF4357A8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AC16F44A-E142-30E1-8B9D-0ADC3CA96ABE}"/>
              </a:ext>
            </a:extLst>
          </p:cNvPr>
          <p:cNvSpPr/>
          <p:nvPr/>
        </p:nvSpPr>
        <p:spPr>
          <a:xfrm>
            <a:off x="2137735" y="-1264864"/>
            <a:ext cx="1958789" cy="1688611"/>
          </a:xfrm>
          <a:prstGeom prst="hexagon">
            <a:avLst/>
          </a:prstGeom>
          <a:solidFill>
            <a:srgbClr val="62BB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5231EE2F-1C06-252F-1DAC-54D33AE4B1F2}"/>
              </a:ext>
            </a:extLst>
          </p:cNvPr>
          <p:cNvSpPr/>
          <p:nvPr/>
        </p:nvSpPr>
        <p:spPr>
          <a:xfrm>
            <a:off x="8095476" y="-1264864"/>
            <a:ext cx="1958789" cy="1688611"/>
          </a:xfrm>
          <a:prstGeom prst="hexagon">
            <a:avLst/>
          </a:prstGeom>
          <a:solidFill>
            <a:srgbClr val="C3D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DF49EF-783A-DB73-3A92-490E3FFC533E}"/>
              </a:ext>
            </a:extLst>
          </p:cNvPr>
          <p:cNvGrpSpPr/>
          <p:nvPr/>
        </p:nvGrpSpPr>
        <p:grpSpPr>
          <a:xfrm>
            <a:off x="5116605" y="-8036504"/>
            <a:ext cx="1958789" cy="8460251"/>
            <a:chOff x="5116605" y="-8036504"/>
            <a:chExt cx="1958789" cy="846025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C600F976-EA90-363B-96B4-6D7E71C2F046}"/>
                </a:ext>
              </a:extLst>
            </p:cNvPr>
            <p:cNvSpPr/>
            <p:nvPr/>
          </p:nvSpPr>
          <p:spPr>
            <a:xfrm>
              <a:off x="5116605" y="-1264864"/>
              <a:ext cx="1958789" cy="1688611"/>
            </a:xfrm>
            <a:prstGeom prst="hexagon">
              <a:avLst/>
            </a:prstGeom>
            <a:solidFill>
              <a:srgbClr val="A0CF6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5722127-A7B9-87F5-BFFE-2EA26F67EF6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8036504"/>
              <a:ext cx="0" cy="67716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FB8AC3-9050-1AD9-4512-53E832D288E4}"/>
              </a:ext>
            </a:extLst>
          </p:cNvPr>
          <p:cNvSpPr txBox="1"/>
          <p:nvPr/>
        </p:nvSpPr>
        <p:spPr>
          <a:xfrm>
            <a:off x="2593588" y="57403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FF312-6839-42A2-F505-31F5D63643D8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48963FE-FA33-A8A0-DFA6-F5563CB4AD6F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211BCE7-D6E2-EB79-8614-8E731952B058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1AFB9CF-4E89-9C09-B2BB-C7121AEDA700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E8B35447-3D39-9355-CFA0-D65B0B3DD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39377FB-11E3-9A53-9A56-83D63EA813CB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71C7F9F-03B9-9EE2-B950-C951EF8F9371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86A241AE-35AD-5000-0216-E0DBC11A5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1D80BF5-A47C-92C4-A7A5-444D9DE19DFD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FF3D9FE-2FF0-90D4-59AB-D71F5A493034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D2F6FA70-CEBD-1953-05AA-C61B6860D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F05E26A-A159-482D-DEA6-A695C53265FF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CDC6F04-2BB9-CF20-D8B1-3A42C7569D0D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7C8641F8-26D8-DBBF-ECCB-6229769F2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544FD55-5032-5213-870C-6D1660B78C81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53D0651-9285-12A1-7CA4-95529FFEAAA1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534FF514-1794-2627-F540-B600584A6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25DD63A-0ACB-91C9-3722-4BD10C09D1DB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4A09F93-A0D0-5A6D-0425-AC9B3E4FCF39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605692A9-ADE9-65F1-80C0-963720C36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7921EF2-FDD9-223C-E30B-0B10BBA0B285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7C585E0-8585-AB0A-DEE5-8F211F4AD614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8C797248-560E-A7E6-5556-7240FCB16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0481CB9-6204-6622-503D-02DB93C1B9A0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99E30C0-F935-BF23-CADF-A197F989A90E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60CA418B-7495-2953-4689-82C31150B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C620BF8-356F-F7B5-EA8A-09F2F90F3D37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59A127B-B5D1-2DFC-2D8B-0614FA94C17B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99C27203-3771-12FC-3417-7F8208C4B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540D979-25F7-39EF-3BFF-8ED274DC7FA8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DF1B53D0-BE1F-9BA3-A8AF-A84BBF79776C}"/>
              </a:ext>
            </a:extLst>
          </p:cNvPr>
          <p:cNvGrpSpPr/>
          <p:nvPr/>
        </p:nvGrpSpPr>
        <p:grpSpPr>
          <a:xfrm>
            <a:off x="154485" y="565410"/>
            <a:ext cx="3824311" cy="6034321"/>
            <a:chOff x="154485" y="565410"/>
            <a:chExt cx="3824311" cy="60343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BAD7B7-C6FC-60C7-2D1F-4FD89ADAAAE7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CEMS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91BEC9-83EF-126C-A683-5304AE890A45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Continuous Emissions Monitoring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Measures and reports pollutants emissions from industrial sources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602608-10B2-3A20-B64B-9B07A66327CC}"/>
                </a:ext>
              </a:extLst>
            </p:cNvPr>
            <p:cNvSpPr txBox="1"/>
            <p:nvPr/>
          </p:nvSpPr>
          <p:spPr>
            <a:xfrm>
              <a:off x="418856" y="3820751"/>
              <a:ext cx="3221793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 Facilities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Cement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Waste Incineration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90FCFD4-7DFE-DA52-B7C4-2B4E6285A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464073" y="2278478"/>
              <a:ext cx="250199" cy="250199"/>
            </a:xfrm>
            <a:prstGeom prst="rect">
              <a:avLst/>
            </a:prstGeom>
          </p:spPr>
        </p:pic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E6BC09E1-1991-5F22-2144-2CB1B90D8E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4310" y="565410"/>
              <a:ext cx="1848252" cy="1440000"/>
              <a:chOff x="980471" y="565410"/>
              <a:chExt cx="2195746" cy="1710738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F3809AE2-5B18-9C18-90B1-392FA130650A}"/>
                  </a:ext>
                </a:extLst>
              </p:cNvPr>
              <p:cNvSpPr/>
              <p:nvPr/>
            </p:nvSpPr>
            <p:spPr>
              <a:xfrm>
                <a:off x="980471" y="565410"/>
                <a:ext cx="2195746" cy="1710738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7629D0D4-7484-45F6-D310-24385DB63E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7963" y="628893"/>
                <a:ext cx="720763" cy="1583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9B13EAB-765E-F557-FA06-5AE15B1C0593}"/>
                </a:ext>
              </a:extLst>
            </p:cNvPr>
            <p:cNvGrpSpPr/>
            <p:nvPr/>
          </p:nvGrpSpPr>
          <p:grpSpPr>
            <a:xfrm>
              <a:off x="154485" y="5627283"/>
              <a:ext cx="777449" cy="827908"/>
              <a:chOff x="-1508430" y="1343921"/>
              <a:chExt cx="777449" cy="827908"/>
            </a:xfrm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E18A4BBB-7C74-7B2D-3D79-ED16922B9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16CBD12-4FF4-6434-BF81-28878B42C03C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B05E5BA-74C4-2BD5-B2F1-1149A38FDCC1}"/>
                </a:ext>
              </a:extLst>
            </p:cNvPr>
            <p:cNvGrpSpPr/>
            <p:nvPr/>
          </p:nvGrpSpPr>
          <p:grpSpPr>
            <a:xfrm>
              <a:off x="886734" y="5627283"/>
              <a:ext cx="829073" cy="972448"/>
              <a:chOff x="-1534236" y="2423592"/>
              <a:chExt cx="829073" cy="972448"/>
            </a:xfrm>
          </p:grpSpPr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F0619F11-D5CF-C52B-09B6-C27D87800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-1402404" y="242359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1608EEEE-AD6C-5B12-F0EF-91363EFB2BDE}"/>
                  </a:ext>
                </a:extLst>
              </p:cNvPr>
              <p:cNvSpPr txBox="1"/>
              <p:nvPr/>
            </p:nvSpPr>
            <p:spPr>
              <a:xfrm>
                <a:off x="-1534236" y="2995930"/>
                <a:ext cx="82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REFINING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UPGRADING</a:t>
                </a: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92350BF-78EE-DE0F-F38D-76612E2B115D}"/>
                </a:ext>
              </a:extLst>
            </p:cNvPr>
            <p:cNvGrpSpPr/>
            <p:nvPr/>
          </p:nvGrpSpPr>
          <p:grpSpPr>
            <a:xfrm>
              <a:off x="1660470" y="5627283"/>
              <a:ext cx="878767" cy="961713"/>
              <a:chOff x="-826837" y="199708"/>
              <a:chExt cx="878767" cy="961713"/>
            </a:xfrm>
          </p:grpSpPr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4E884EA0-E313-AD1B-0244-871105F9F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-681575" y="19970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92CF3328-078E-B244-0D73-E9E20A84F665}"/>
                  </a:ext>
                </a:extLst>
              </p:cNvPr>
              <p:cNvSpPr txBox="1"/>
              <p:nvPr/>
            </p:nvSpPr>
            <p:spPr>
              <a:xfrm>
                <a:off x="-826837" y="761311"/>
                <a:ext cx="8787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POWER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GENERATION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8F789C82-2A08-5DB9-1513-6489BAD3D6EE}"/>
                </a:ext>
              </a:extLst>
            </p:cNvPr>
            <p:cNvGrpSpPr/>
            <p:nvPr/>
          </p:nvGrpSpPr>
          <p:grpSpPr>
            <a:xfrm>
              <a:off x="2434418" y="5627283"/>
              <a:ext cx="829073" cy="830946"/>
              <a:chOff x="-801428" y="1343921"/>
              <a:chExt cx="829073" cy="830946"/>
            </a:xfrm>
          </p:grpSpPr>
          <p:pic>
            <p:nvPicPr>
              <p:cNvPr id="114" name="Graphic 113">
                <a:extLst>
                  <a:ext uri="{FF2B5EF4-FFF2-40B4-BE49-F238E27FC236}">
                    <a16:creationId xmlns:a16="http://schemas.microsoft.com/office/drawing/2014/main" id="{DD5E73A7-3019-6F07-E2CB-9D728C88F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B6A101E4-695E-2E49-84B4-E9A6CB23E127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FF81C94-B797-EB3C-4F0F-D9492A21AD77}"/>
                </a:ext>
              </a:extLst>
            </p:cNvPr>
            <p:cNvGrpSpPr/>
            <p:nvPr/>
          </p:nvGrpSpPr>
          <p:grpSpPr>
            <a:xfrm>
              <a:off x="3257124" y="5627283"/>
              <a:ext cx="721672" cy="972447"/>
              <a:chOff x="-737676" y="2423593"/>
              <a:chExt cx="721672" cy="972447"/>
            </a:xfrm>
          </p:grpSpPr>
          <p:pic>
            <p:nvPicPr>
              <p:cNvPr id="117" name="Graphic 116">
                <a:extLst>
                  <a:ext uri="{FF2B5EF4-FFF2-40B4-BE49-F238E27FC236}">
                    <a16:creationId xmlns:a16="http://schemas.microsoft.com/office/drawing/2014/main" id="{CD2C6F39-E8EA-C617-AEC3-BA69F624A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-683466" y="2423593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228A707-F887-C4A5-1F05-894F948E338E}"/>
                  </a:ext>
                </a:extLst>
              </p:cNvPr>
              <p:cNvSpPr txBox="1"/>
              <p:nvPr/>
            </p:nvSpPr>
            <p:spPr>
              <a:xfrm>
                <a:off x="-737676" y="2995930"/>
                <a:ext cx="7216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METALS</a:t>
                </a:r>
              </a:p>
            </p:txBody>
          </p:sp>
        </p:grpSp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9A14B353-B9DE-B040-4710-65C1F5EEB559}"/>
              </a:ext>
            </a:extLst>
          </p:cNvPr>
          <p:cNvGrpSpPr/>
          <p:nvPr/>
        </p:nvGrpSpPr>
        <p:grpSpPr>
          <a:xfrm>
            <a:off x="4275372" y="565409"/>
            <a:ext cx="3670837" cy="6046392"/>
            <a:chOff x="4275372" y="565409"/>
            <a:chExt cx="3670837" cy="604639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F83463-97AF-B4F2-0B63-718ED6F7C905}"/>
                </a:ext>
              </a:extLst>
            </p:cNvPr>
            <p:cNvSpPr txBox="1"/>
            <p:nvPr/>
          </p:nvSpPr>
          <p:spPr>
            <a:xfrm>
              <a:off x="4275372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Valve UPS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0A0A3FAB-9A66-2F0E-0090-A62C4A1E7979}"/>
                </a:ext>
              </a:extLst>
            </p:cNvPr>
            <p:cNvGrpSpPr/>
            <p:nvPr/>
          </p:nvGrpSpPr>
          <p:grpSpPr>
            <a:xfrm>
              <a:off x="4451302" y="565409"/>
              <a:ext cx="3318255" cy="6046392"/>
              <a:chOff x="4451302" y="565409"/>
              <a:chExt cx="3318255" cy="604639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9241A31-82AC-CB04-D0D9-DDE0EB2F526C}"/>
                  </a:ext>
                </a:extLst>
              </p:cNvPr>
              <p:cNvSpPr txBox="1"/>
              <p:nvPr/>
            </p:nvSpPr>
            <p:spPr>
              <a:xfrm>
                <a:off x="4451302" y="2629987"/>
                <a:ext cx="3318255" cy="723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Electric fail safe for Valves</a:t>
                </a:r>
              </a:p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Utilizes existing connections of a 24VDC electric actuator to charge the UPS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8769A9-168F-4E28-39A7-E7227C24D0BE}"/>
                  </a:ext>
                </a:extLst>
              </p:cNvPr>
              <p:cNvSpPr txBox="1"/>
              <p:nvPr/>
            </p:nvSpPr>
            <p:spPr>
              <a:xfrm>
                <a:off x="4451302" y="3831129"/>
                <a:ext cx="3221793" cy="815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b="1" dirty="0">
                    <a:solidFill>
                      <a:srgbClr val="62BB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Applications</a:t>
                </a:r>
              </a:p>
              <a:p>
                <a:pPr algn="ctr"/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Wherever an electric fail-last </a:t>
                </a:r>
                <a:b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valve is required</a:t>
                </a:r>
              </a:p>
            </p:txBody>
          </p:sp>
          <p:grpSp>
            <p:nvGrpSpPr>
              <p:cNvPr id="1043" name="Group 1042">
                <a:extLst>
                  <a:ext uri="{FF2B5EF4-FFF2-40B4-BE49-F238E27FC236}">
                    <a16:creationId xmlns:a16="http://schemas.microsoft.com/office/drawing/2014/main" id="{142AF86D-14D1-92A7-7E52-F6E5DF07194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190772" y="565409"/>
                <a:ext cx="1848252" cy="1440000"/>
                <a:chOff x="4992494" y="565409"/>
                <a:chExt cx="2236592" cy="1742562"/>
              </a:xfrm>
            </p:grpSpPr>
            <p:sp>
              <p:nvSpPr>
                <p:cNvPr id="34" name="Rounded Rectangle 33">
                  <a:extLst>
                    <a:ext uri="{FF2B5EF4-FFF2-40B4-BE49-F238E27FC236}">
                      <a16:creationId xmlns:a16="http://schemas.microsoft.com/office/drawing/2014/main" id="{0DE351F7-0842-26CD-C881-882994715998}"/>
                    </a:ext>
                  </a:extLst>
                </p:cNvPr>
                <p:cNvSpPr/>
                <p:nvPr/>
              </p:nvSpPr>
              <p:spPr>
                <a:xfrm>
                  <a:off x="4992494" y="565409"/>
                  <a:ext cx="2236592" cy="1742562"/>
                </a:xfrm>
                <a:prstGeom prst="roundRect">
                  <a:avLst>
                    <a:gd name="adj" fmla="val 7354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7F439A55-BFD4-05EA-48DA-EE522B78C6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44642" y="700825"/>
                  <a:ext cx="1235112" cy="1439908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3224CD3E-F8A2-1290-79CA-B284E7B41C21}"/>
                  </a:ext>
                </a:extLst>
              </p:cNvPr>
              <p:cNvGrpSpPr/>
              <p:nvPr/>
            </p:nvGrpSpPr>
            <p:grpSpPr>
              <a:xfrm>
                <a:off x="6971458" y="5627283"/>
                <a:ext cx="681598" cy="965519"/>
                <a:chOff x="-2109236" y="195902"/>
                <a:chExt cx="681598" cy="965519"/>
              </a:xfrm>
            </p:grpSpPr>
            <p:pic>
              <p:nvPicPr>
                <p:cNvPr id="122" name="Graphic 121">
                  <a:extLst>
                    <a:ext uri="{FF2B5EF4-FFF2-40B4-BE49-F238E27FC236}">
                      <a16:creationId xmlns:a16="http://schemas.microsoft.com/office/drawing/2014/main" id="{BC5EBB82-2EAA-F5C3-7217-BC8FC3FDA9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38634" y="19590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28AF991A-177C-611D-B08E-356C8D96862C}"/>
                    </a:ext>
                  </a:extLst>
                </p:cNvPr>
                <p:cNvSpPr txBox="1"/>
                <p:nvPr/>
              </p:nvSpPr>
              <p:spPr>
                <a:xfrm>
                  <a:off x="-2109236" y="761311"/>
                  <a:ext cx="6815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LIFE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SCIENCES</a:t>
                  </a: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90C27840-21BD-7026-0B86-CF60C96E309E}"/>
                  </a:ext>
                </a:extLst>
              </p:cNvPr>
              <p:cNvGrpSpPr/>
              <p:nvPr/>
            </p:nvGrpSpPr>
            <p:grpSpPr>
              <a:xfrm>
                <a:off x="6165020" y="5615241"/>
                <a:ext cx="720130" cy="987807"/>
                <a:chOff x="-2147986" y="1329095"/>
                <a:chExt cx="720130" cy="987807"/>
              </a:xfrm>
            </p:grpSpPr>
            <p:pic>
              <p:nvPicPr>
                <p:cNvPr id="125" name="Graphic 124">
                  <a:extLst>
                    <a:ext uri="{FF2B5EF4-FFF2-40B4-BE49-F238E27FC236}">
                      <a16:creationId xmlns:a16="http://schemas.microsoft.com/office/drawing/2014/main" id="{33156B89-B9AB-F4C7-C10E-E7B46EC228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66225" y="1329095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6CCA391-755E-D302-3720-080F71C19EF7}"/>
                    </a:ext>
                  </a:extLst>
                </p:cNvPr>
                <p:cNvSpPr txBox="1"/>
                <p:nvPr/>
              </p:nvSpPr>
              <p:spPr>
                <a:xfrm>
                  <a:off x="-2147986" y="1916792"/>
                  <a:ext cx="72013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PULP &amp; PAPER</a:t>
                  </a: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CEBB07C5-FFFD-AEA9-6AF5-7914C0B7B3E1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1024" name="Graphic 1023">
                  <a:extLst>
                    <a:ext uri="{FF2B5EF4-FFF2-40B4-BE49-F238E27FC236}">
                      <a16:creationId xmlns:a16="http://schemas.microsoft.com/office/drawing/2014/main" id="{A26955BD-240C-2CBC-D9F5-38FB6A8883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5" name="TextBox 1024">
                  <a:extLst>
                    <a:ext uri="{FF2B5EF4-FFF2-40B4-BE49-F238E27FC236}">
                      <a16:creationId xmlns:a16="http://schemas.microsoft.com/office/drawing/2014/main" id="{61F2F8FF-8641-DEBC-F848-A1A8E17F0509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027" name="Group 1026">
                <a:extLst>
                  <a:ext uri="{FF2B5EF4-FFF2-40B4-BE49-F238E27FC236}">
                    <a16:creationId xmlns:a16="http://schemas.microsoft.com/office/drawing/2014/main" id="{4B2F4A99-80F1-8B98-D58B-DD3E62FB3F4C}"/>
                  </a:ext>
                </a:extLst>
              </p:cNvPr>
              <p:cNvGrpSpPr/>
              <p:nvPr/>
            </p:nvGrpSpPr>
            <p:grpSpPr>
              <a:xfrm>
                <a:off x="6380727" y="4733664"/>
                <a:ext cx="829073" cy="830946"/>
                <a:chOff x="-801428" y="1343921"/>
                <a:chExt cx="829073" cy="830946"/>
              </a:xfrm>
            </p:grpSpPr>
            <p:pic>
              <p:nvPicPr>
                <p:cNvPr id="1028" name="Graphic 1027">
                  <a:extLst>
                    <a:ext uri="{FF2B5EF4-FFF2-40B4-BE49-F238E27FC236}">
                      <a16:creationId xmlns:a16="http://schemas.microsoft.com/office/drawing/2014/main" id="{C03CC138-B2AB-6F61-D3F0-79642E95DC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3824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DD207BED-8B0E-F90B-9295-E34A518F48C9}"/>
                    </a:ext>
                  </a:extLst>
                </p:cNvPr>
                <p:cNvSpPr txBox="1"/>
                <p:nvPr/>
              </p:nvSpPr>
              <p:spPr>
                <a:xfrm>
                  <a:off x="-801428" y="1928646"/>
                  <a:ext cx="82907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CHEMICAL</a:t>
                  </a:r>
                </a:p>
              </p:txBody>
            </p:sp>
          </p:grpSp>
          <p:grpSp>
            <p:nvGrpSpPr>
              <p:cNvPr id="1030" name="Group 1029">
                <a:extLst>
                  <a:ext uri="{FF2B5EF4-FFF2-40B4-BE49-F238E27FC236}">
                    <a16:creationId xmlns:a16="http://schemas.microsoft.com/office/drawing/2014/main" id="{C7B6612D-609C-E1EB-797B-F5F3D862EDE6}"/>
                  </a:ext>
                </a:extLst>
              </p:cNvPr>
              <p:cNvGrpSpPr/>
              <p:nvPr/>
            </p:nvGrpSpPr>
            <p:grpSpPr>
              <a:xfrm>
                <a:off x="4941195" y="4736691"/>
                <a:ext cx="739305" cy="817853"/>
                <a:chOff x="-2159334" y="2424298"/>
                <a:chExt cx="739305" cy="817853"/>
              </a:xfrm>
            </p:grpSpPr>
            <p:pic>
              <p:nvPicPr>
                <p:cNvPr id="1031" name="Graphic 1030">
                  <a:extLst>
                    <a:ext uri="{FF2B5EF4-FFF2-40B4-BE49-F238E27FC236}">
                      <a16:creationId xmlns:a16="http://schemas.microsoft.com/office/drawing/2014/main" id="{383B7DCC-7745-7926-1D6C-6A74110676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66225" y="242429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32" name="TextBox 1031">
                  <a:extLst>
                    <a:ext uri="{FF2B5EF4-FFF2-40B4-BE49-F238E27FC236}">
                      <a16:creationId xmlns:a16="http://schemas.microsoft.com/office/drawing/2014/main" id="{F44B6338-E7BD-06EB-94D9-820424178CE4}"/>
                    </a:ext>
                  </a:extLst>
                </p:cNvPr>
                <p:cNvSpPr txBox="1"/>
                <p:nvPr/>
              </p:nvSpPr>
              <p:spPr>
                <a:xfrm>
                  <a:off x="-2159334" y="2995930"/>
                  <a:ext cx="73930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SANDS</a:t>
                  </a:r>
                </a:p>
              </p:txBody>
            </p:sp>
          </p:grpSp>
          <p:grpSp>
            <p:nvGrpSpPr>
              <p:cNvPr id="1033" name="Group 1032">
                <a:extLst>
                  <a:ext uri="{FF2B5EF4-FFF2-40B4-BE49-F238E27FC236}">
                    <a16:creationId xmlns:a16="http://schemas.microsoft.com/office/drawing/2014/main" id="{D586FF2F-2CA7-F7F6-52AF-A1211ECB96F7}"/>
                  </a:ext>
                </a:extLst>
              </p:cNvPr>
              <p:cNvGrpSpPr/>
              <p:nvPr/>
            </p:nvGrpSpPr>
            <p:grpSpPr>
              <a:xfrm>
                <a:off x="4452891" y="5639353"/>
                <a:ext cx="829073" cy="972448"/>
                <a:chOff x="-1534236" y="2423592"/>
                <a:chExt cx="829073" cy="972448"/>
              </a:xfrm>
            </p:grpSpPr>
            <p:pic>
              <p:nvPicPr>
                <p:cNvPr id="1034" name="Graphic 1033">
                  <a:extLst>
                    <a:ext uri="{FF2B5EF4-FFF2-40B4-BE49-F238E27FC236}">
                      <a16:creationId xmlns:a16="http://schemas.microsoft.com/office/drawing/2014/main" id="{3B5FF5AD-8A5E-4EB3-3196-3FEA7D3136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4" y="242359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35" name="TextBox 1034">
                  <a:extLst>
                    <a:ext uri="{FF2B5EF4-FFF2-40B4-BE49-F238E27FC236}">
                      <a16:creationId xmlns:a16="http://schemas.microsoft.com/office/drawing/2014/main" id="{65B7935D-B4B7-CFFF-F976-F86C15964D14}"/>
                    </a:ext>
                  </a:extLst>
                </p:cNvPr>
                <p:cNvSpPr txBox="1"/>
                <p:nvPr/>
              </p:nvSpPr>
              <p:spPr>
                <a:xfrm>
                  <a:off x="-1534236" y="2995930"/>
                  <a:ext cx="8290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REFINING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UPGRADING</a:t>
                  </a:r>
                </a:p>
              </p:txBody>
            </p:sp>
          </p:grp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24F04125-8860-7893-9DB2-4FD0240D7397}"/>
                  </a:ext>
                </a:extLst>
              </p:cNvPr>
              <p:cNvGrpSpPr/>
              <p:nvPr/>
            </p:nvGrpSpPr>
            <p:grpSpPr>
              <a:xfrm>
                <a:off x="5402836" y="5623186"/>
                <a:ext cx="721672" cy="972447"/>
                <a:chOff x="-737676" y="2423593"/>
                <a:chExt cx="721672" cy="972447"/>
              </a:xfrm>
            </p:grpSpPr>
            <p:pic>
              <p:nvPicPr>
                <p:cNvPr id="1037" name="Graphic 1036">
                  <a:extLst>
                    <a:ext uri="{FF2B5EF4-FFF2-40B4-BE49-F238E27FC236}">
                      <a16:creationId xmlns:a16="http://schemas.microsoft.com/office/drawing/2014/main" id="{5143B867-AE07-C993-AC85-71120EE4A2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3466" y="2423593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38" name="TextBox 1037">
                  <a:extLst>
                    <a:ext uri="{FF2B5EF4-FFF2-40B4-BE49-F238E27FC236}">
                      <a16:creationId xmlns:a16="http://schemas.microsoft.com/office/drawing/2014/main" id="{CF1E7E1A-5490-88B3-6BE0-D70CF72E2B5E}"/>
                    </a:ext>
                  </a:extLst>
                </p:cNvPr>
                <p:cNvSpPr txBox="1"/>
                <p:nvPr/>
              </p:nvSpPr>
              <p:spPr>
                <a:xfrm>
                  <a:off x="-737676" y="2995930"/>
                  <a:ext cx="72167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MINING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METALS</a:t>
                  </a:r>
                </a:p>
              </p:txBody>
            </p:sp>
          </p:grpSp>
          <p:pic>
            <p:nvPicPr>
              <p:cNvPr id="1039" name="Picture 1038">
                <a:extLst>
                  <a:ext uri="{FF2B5EF4-FFF2-40B4-BE49-F238E27FC236}">
                    <a16:creationId xmlns:a16="http://schemas.microsoft.com/office/drawing/2014/main" id="{A767298B-F471-B73E-9578-9B15CC170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37350" y="2269461"/>
                <a:ext cx="250199" cy="250199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6FEE169-102C-A80E-E28F-DF69D41C83CB}"/>
              </a:ext>
            </a:extLst>
          </p:cNvPr>
          <p:cNvSpPr txBox="1"/>
          <p:nvPr/>
        </p:nvSpPr>
        <p:spPr>
          <a:xfrm>
            <a:off x="8415195" y="57403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</a:p>
        </p:txBody>
      </p: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FB24BEFB-31B1-BDDD-2DEE-90A2D43828CD}"/>
              </a:ext>
            </a:extLst>
          </p:cNvPr>
          <p:cNvGrpSpPr/>
          <p:nvPr/>
        </p:nvGrpSpPr>
        <p:grpSpPr>
          <a:xfrm>
            <a:off x="8207623" y="579685"/>
            <a:ext cx="3956172" cy="6023363"/>
            <a:chOff x="8207623" y="579685"/>
            <a:chExt cx="3956172" cy="6023363"/>
          </a:xfrm>
        </p:grpSpPr>
        <p:grpSp>
          <p:nvGrpSpPr>
            <p:cNvPr id="1057" name="Group 1056">
              <a:extLst>
                <a:ext uri="{FF2B5EF4-FFF2-40B4-BE49-F238E27FC236}">
                  <a16:creationId xmlns:a16="http://schemas.microsoft.com/office/drawing/2014/main" id="{8CDFBADC-033D-5BF9-286A-7D668D83E14F}"/>
                </a:ext>
              </a:extLst>
            </p:cNvPr>
            <p:cNvGrpSpPr/>
            <p:nvPr/>
          </p:nvGrpSpPr>
          <p:grpSpPr>
            <a:xfrm>
              <a:off x="8207623" y="5620441"/>
              <a:ext cx="739305" cy="817853"/>
              <a:chOff x="-2159334" y="2424298"/>
              <a:chExt cx="739305" cy="817853"/>
            </a:xfrm>
          </p:grpSpPr>
          <p:pic>
            <p:nvPicPr>
              <p:cNvPr id="1058" name="Graphic 1057">
                <a:extLst>
                  <a:ext uri="{FF2B5EF4-FFF2-40B4-BE49-F238E27FC236}">
                    <a16:creationId xmlns:a16="http://schemas.microsoft.com/office/drawing/2014/main" id="{F2F890D5-ED91-5EDC-4280-AE062FD4A4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-2066225" y="242429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CC8C73FE-983D-4990-37B9-6F42F9A9518B}"/>
                  </a:ext>
                </a:extLst>
              </p:cNvPr>
              <p:cNvSpPr txBox="1"/>
              <p:nvPr/>
            </p:nvSpPr>
            <p:spPr>
              <a:xfrm>
                <a:off x="-2159334" y="2995930"/>
                <a:ext cx="73930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SANDS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B9DB4D8-B581-341C-D4BA-7D320CD0AEE0}"/>
                </a:ext>
              </a:extLst>
            </p:cNvPr>
            <p:cNvSpPr txBox="1"/>
            <p:nvPr/>
          </p:nvSpPr>
          <p:spPr>
            <a:xfrm>
              <a:off x="8300986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Winterization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AFE0E5F-623C-8463-0831-0EA84D6645A2}"/>
                </a:ext>
              </a:extLst>
            </p:cNvPr>
            <p:cNvSpPr txBox="1"/>
            <p:nvPr/>
          </p:nvSpPr>
          <p:spPr>
            <a:xfrm>
              <a:off x="8477277" y="2629987"/>
              <a:ext cx="331825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Winterizing to prevent the effects of low ambient temperatures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Rated for hazardous areas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Heated to maintain an internal temperature of 10 deg C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AA7A963-20F5-739B-D4F6-32ED298425C7}"/>
                </a:ext>
              </a:extLst>
            </p:cNvPr>
            <p:cNvSpPr txBox="1"/>
            <p:nvPr/>
          </p:nvSpPr>
          <p:spPr>
            <a:xfrm>
              <a:off x="8436020" y="3831129"/>
              <a:ext cx="3400768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 Facilities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Natural Gas Gathering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EF051C73-E1AF-8BA0-DF63-4C2709AAE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902774" y="2259898"/>
              <a:ext cx="250199" cy="250199"/>
            </a:xfrm>
            <a:prstGeom prst="rect">
              <a:avLst/>
            </a:prstGeom>
          </p:spPr>
        </p:pic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4BA58ABE-9FCA-171E-62CF-93968CB37B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12278" y="579685"/>
              <a:ext cx="1848251" cy="1440000"/>
              <a:chOff x="9012605" y="579685"/>
              <a:chExt cx="2247598" cy="1751137"/>
            </a:xfrm>
          </p:grpSpPr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70B40CA3-80D5-46FC-72DA-D9500F5BBBA2}"/>
                  </a:ext>
                </a:extLst>
              </p:cNvPr>
              <p:cNvSpPr/>
              <p:nvPr/>
            </p:nvSpPr>
            <p:spPr>
              <a:xfrm>
                <a:off x="9012605" y="579685"/>
                <a:ext cx="2247598" cy="1751137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1" name="Picture 1040">
                <a:extLst>
                  <a:ext uri="{FF2B5EF4-FFF2-40B4-BE49-F238E27FC236}">
                    <a16:creationId xmlns:a16="http://schemas.microsoft.com/office/drawing/2014/main" id="{CFBEB656-20EE-D777-49FC-0934E5943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320719" y="697966"/>
                <a:ext cx="1631370" cy="1514574"/>
              </a:xfrm>
              <a:prstGeom prst="rect">
                <a:avLst/>
              </a:prstGeom>
            </p:spPr>
          </p:pic>
        </p:grpSp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AA0466FD-F5C9-695E-1355-DD23ADAEB46D}"/>
                </a:ext>
              </a:extLst>
            </p:cNvPr>
            <p:cNvGrpSpPr/>
            <p:nvPr/>
          </p:nvGrpSpPr>
          <p:grpSpPr>
            <a:xfrm>
              <a:off x="10095764" y="5615241"/>
              <a:ext cx="720130" cy="987807"/>
              <a:chOff x="-2147986" y="1329095"/>
              <a:chExt cx="720130" cy="987807"/>
            </a:xfrm>
          </p:grpSpPr>
          <p:pic>
            <p:nvPicPr>
              <p:cNvPr id="1049" name="Graphic 1048">
                <a:extLst>
                  <a:ext uri="{FF2B5EF4-FFF2-40B4-BE49-F238E27FC236}">
                    <a16:creationId xmlns:a16="http://schemas.microsoft.com/office/drawing/2014/main" id="{91922AB2-1095-858F-5812-4D0A48CF1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-2066225" y="1329095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0" name="TextBox 1049">
                <a:extLst>
                  <a:ext uri="{FF2B5EF4-FFF2-40B4-BE49-F238E27FC236}">
                    <a16:creationId xmlns:a16="http://schemas.microsoft.com/office/drawing/2014/main" id="{16932349-CE98-75F2-CDDA-A3D1F16C3A29}"/>
                  </a:ext>
                </a:extLst>
              </p:cNvPr>
              <p:cNvSpPr txBox="1"/>
              <p:nvPr/>
            </p:nvSpPr>
            <p:spPr>
              <a:xfrm>
                <a:off x="-2147986" y="1916792"/>
                <a:ext cx="7201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PULP &amp; PAPER</a:t>
                </a:r>
              </a:p>
            </p:txBody>
          </p:sp>
        </p:grpSp>
        <p:grpSp>
          <p:nvGrpSpPr>
            <p:cNvPr id="1051" name="Group 1050">
              <a:extLst>
                <a:ext uri="{FF2B5EF4-FFF2-40B4-BE49-F238E27FC236}">
                  <a16:creationId xmlns:a16="http://schemas.microsoft.com/office/drawing/2014/main" id="{B9EAFF37-CBDF-9395-93A9-65F7F1AC1A0D}"/>
                </a:ext>
              </a:extLst>
            </p:cNvPr>
            <p:cNvGrpSpPr/>
            <p:nvPr/>
          </p:nvGrpSpPr>
          <p:grpSpPr>
            <a:xfrm>
              <a:off x="8824332" y="5614351"/>
              <a:ext cx="777449" cy="827908"/>
              <a:chOff x="-1508430" y="1343921"/>
              <a:chExt cx="777449" cy="827908"/>
            </a:xfrm>
          </p:grpSpPr>
          <p:pic>
            <p:nvPicPr>
              <p:cNvPr id="1052" name="Graphic 1051">
                <a:extLst>
                  <a:ext uri="{FF2B5EF4-FFF2-40B4-BE49-F238E27FC236}">
                    <a16:creationId xmlns:a16="http://schemas.microsoft.com/office/drawing/2014/main" id="{5AB14206-AC34-618E-7243-2A097B1E2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3" name="TextBox 1052">
                <a:extLst>
                  <a:ext uri="{FF2B5EF4-FFF2-40B4-BE49-F238E27FC236}">
                    <a16:creationId xmlns:a16="http://schemas.microsoft.com/office/drawing/2014/main" id="{28ADCBD4-6C2B-8B7E-E2CB-A6D9360D7333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5F2360DC-0CDC-03C0-F418-FE7373ABE6A7}"/>
                </a:ext>
              </a:extLst>
            </p:cNvPr>
            <p:cNvGrpSpPr/>
            <p:nvPr/>
          </p:nvGrpSpPr>
          <p:grpSpPr>
            <a:xfrm>
              <a:off x="10667316" y="5611313"/>
              <a:ext cx="829073" cy="830946"/>
              <a:chOff x="-801428" y="1343921"/>
              <a:chExt cx="829073" cy="830946"/>
            </a:xfrm>
          </p:grpSpPr>
          <p:pic>
            <p:nvPicPr>
              <p:cNvPr id="1055" name="Graphic 1054">
                <a:extLst>
                  <a:ext uri="{FF2B5EF4-FFF2-40B4-BE49-F238E27FC236}">
                    <a16:creationId xmlns:a16="http://schemas.microsoft.com/office/drawing/2014/main" id="{54616236-37B2-E12B-4F7A-F55AFB23D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-663824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56" name="TextBox 1055">
                <a:extLst>
                  <a:ext uri="{FF2B5EF4-FFF2-40B4-BE49-F238E27FC236}">
                    <a16:creationId xmlns:a16="http://schemas.microsoft.com/office/drawing/2014/main" id="{8BF32C1A-C2CF-F820-A1F5-A0628233CB0E}"/>
                  </a:ext>
                </a:extLst>
              </p:cNvPr>
              <p:cNvSpPr txBox="1"/>
              <p:nvPr/>
            </p:nvSpPr>
            <p:spPr>
              <a:xfrm>
                <a:off x="-801428" y="1928646"/>
                <a:ext cx="82907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CHEMICAL</a:t>
                </a:r>
              </a:p>
            </p:txBody>
          </p:sp>
        </p:grpSp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2B120AD4-CCDB-F653-2E66-E5039957FA2F}"/>
                </a:ext>
              </a:extLst>
            </p:cNvPr>
            <p:cNvGrpSpPr/>
            <p:nvPr/>
          </p:nvGrpSpPr>
          <p:grpSpPr>
            <a:xfrm>
              <a:off x="9421865" y="5615241"/>
              <a:ext cx="829073" cy="972448"/>
              <a:chOff x="-1534236" y="2423592"/>
              <a:chExt cx="829073" cy="972448"/>
            </a:xfrm>
          </p:grpSpPr>
          <p:pic>
            <p:nvPicPr>
              <p:cNvPr id="1061" name="Graphic 1060">
                <a:extLst>
                  <a:ext uri="{FF2B5EF4-FFF2-40B4-BE49-F238E27FC236}">
                    <a16:creationId xmlns:a16="http://schemas.microsoft.com/office/drawing/2014/main" id="{9AF25D86-ED8B-32E8-461E-C2CB52735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-1402404" y="2423592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1D5E111A-6C97-6CAE-BA25-EB1577C95F2A}"/>
                  </a:ext>
                </a:extLst>
              </p:cNvPr>
              <p:cNvSpPr txBox="1"/>
              <p:nvPr/>
            </p:nvSpPr>
            <p:spPr>
              <a:xfrm>
                <a:off x="-1534236" y="2995930"/>
                <a:ext cx="8290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REFINING &amp;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UPGRADING</a:t>
                </a:r>
              </a:p>
            </p:txBody>
          </p:sp>
        </p:grpSp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DB8990DB-D1A3-53C2-A914-D2494747B7F1}"/>
                </a:ext>
              </a:extLst>
            </p:cNvPr>
            <p:cNvGrpSpPr/>
            <p:nvPr/>
          </p:nvGrpSpPr>
          <p:grpSpPr>
            <a:xfrm>
              <a:off x="11285028" y="5618253"/>
              <a:ext cx="878767" cy="961713"/>
              <a:chOff x="-826837" y="199708"/>
              <a:chExt cx="878767" cy="961713"/>
            </a:xfrm>
          </p:grpSpPr>
          <p:pic>
            <p:nvPicPr>
              <p:cNvPr id="1067" name="Graphic 1066">
                <a:extLst>
                  <a:ext uri="{FF2B5EF4-FFF2-40B4-BE49-F238E27FC236}">
                    <a16:creationId xmlns:a16="http://schemas.microsoft.com/office/drawing/2014/main" id="{1C35C420-499F-6D79-8366-EF3165D3D8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-681575" y="199708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8" name="TextBox 1067">
                <a:extLst>
                  <a:ext uri="{FF2B5EF4-FFF2-40B4-BE49-F238E27FC236}">
                    <a16:creationId xmlns:a16="http://schemas.microsoft.com/office/drawing/2014/main" id="{806C87FA-CCBD-FA8B-5DB1-71920BBF4EF4}"/>
                  </a:ext>
                </a:extLst>
              </p:cNvPr>
              <p:cNvSpPr txBox="1"/>
              <p:nvPr/>
            </p:nvSpPr>
            <p:spPr>
              <a:xfrm>
                <a:off x="-826837" y="761311"/>
                <a:ext cx="8787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POWER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GENERATION</a:t>
                </a:r>
              </a:p>
            </p:txBody>
          </p:sp>
        </p:grp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92A80EDF-2C2F-EFF5-2650-8EF97FA4999C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8"/>
              <a:extLst>
                <a:ext uri="{FF2B5EF4-FFF2-40B4-BE49-F238E27FC236}">
                  <a16:creationId xmlns:a16="http://schemas.microsoft.com/office/drawing/2014/main" id="{240C173E-A120-3041-4B75-7F83F04B9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41548C5D-9B93-0F8F-9E25-ED4F278FB5FC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82" name="Picture 1081">
            <a:hlinkClick r:id="rId30" action="ppaction://hlinksldjump"/>
            <a:extLst>
              <a:ext uri="{FF2B5EF4-FFF2-40B4-BE49-F238E27FC236}">
                <a16:creationId xmlns:a16="http://schemas.microsoft.com/office/drawing/2014/main" id="{3B197BF1-C566-677E-CE38-456DED4D42E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7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157AC-D1FF-566C-F595-79342DC28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5B65D1-44D1-EC95-1326-0BC869A1EF4E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C4D9277C-160C-1660-071D-3CE3E3701B15}"/>
              </a:ext>
            </a:extLst>
          </p:cNvPr>
          <p:cNvSpPr/>
          <p:nvPr/>
        </p:nvSpPr>
        <p:spPr>
          <a:xfrm>
            <a:off x="2137735" y="-1264864"/>
            <a:ext cx="1958789" cy="1688611"/>
          </a:xfrm>
          <a:prstGeom prst="hexagon">
            <a:avLst/>
          </a:prstGeom>
          <a:solidFill>
            <a:srgbClr val="62BB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36F8A63-8449-CBD7-BDB5-3E5F538E8302}"/>
              </a:ext>
            </a:extLst>
          </p:cNvPr>
          <p:cNvSpPr/>
          <p:nvPr/>
        </p:nvSpPr>
        <p:spPr>
          <a:xfrm>
            <a:off x="8095476" y="-1264864"/>
            <a:ext cx="1958789" cy="1688611"/>
          </a:xfrm>
          <a:prstGeom prst="hexagon">
            <a:avLst/>
          </a:prstGeom>
          <a:solidFill>
            <a:srgbClr val="C3D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7EE8E1-FB1F-E676-13C8-BBF118B0561E}"/>
              </a:ext>
            </a:extLst>
          </p:cNvPr>
          <p:cNvGrpSpPr/>
          <p:nvPr/>
        </p:nvGrpSpPr>
        <p:grpSpPr>
          <a:xfrm>
            <a:off x="5116605" y="-8036504"/>
            <a:ext cx="1958789" cy="8460251"/>
            <a:chOff x="5116605" y="-8036504"/>
            <a:chExt cx="1958789" cy="846025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F70A75F4-C26E-A1BB-30E6-9465DDB1C676}"/>
                </a:ext>
              </a:extLst>
            </p:cNvPr>
            <p:cNvSpPr/>
            <p:nvPr/>
          </p:nvSpPr>
          <p:spPr>
            <a:xfrm>
              <a:off x="5116605" y="-1264864"/>
              <a:ext cx="1958789" cy="1688611"/>
            </a:xfrm>
            <a:prstGeom prst="hexagon">
              <a:avLst/>
            </a:prstGeom>
            <a:solidFill>
              <a:srgbClr val="A0CF6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0083F41-9E12-2FAF-2522-1AC360B9AA41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8036504"/>
              <a:ext cx="0" cy="67716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5C882CE-B74E-F57E-57A4-7DF201D6BEDC}"/>
              </a:ext>
            </a:extLst>
          </p:cNvPr>
          <p:cNvSpPr txBox="1"/>
          <p:nvPr/>
        </p:nvSpPr>
        <p:spPr>
          <a:xfrm>
            <a:off x="2593588" y="57403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428022-6506-5CE9-10ED-1750A4D317CE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DCE0D1-6252-69AD-C30A-1D59C931519D}"/>
              </a:ext>
            </a:extLst>
          </p:cNvPr>
          <p:cNvSpPr txBox="1"/>
          <p:nvPr/>
        </p:nvSpPr>
        <p:spPr>
          <a:xfrm>
            <a:off x="8415195" y="57403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69A2D5-A147-AB8A-C80D-65D28DB7AF01}"/>
              </a:ext>
            </a:extLst>
          </p:cNvPr>
          <p:cNvCxnSpPr>
            <a:cxnSpLocks/>
          </p:cNvCxnSpPr>
          <p:nvPr/>
        </p:nvCxnSpPr>
        <p:spPr>
          <a:xfrm>
            <a:off x="6101006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C5A1FC9-D3D0-1883-DE62-AE37DBE38EC7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D752275E-D423-9376-2EF8-30328AEA2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910A1F2-3849-AB10-0E51-8633F98D1DC7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F625AC1-A472-5759-1997-B15E340D1752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BE11812C-9FDB-2887-E07B-B58D13853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85664D1-A641-D7E0-8767-220D38772277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D88F51B-F519-1D97-BF96-D515A48F33E3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BD8EF815-AF4B-4645-64B3-D4439CB1E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C6903B-F081-CAF0-0D29-2AD3DD87993F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16EAE38-CF34-87CE-1375-178EFB8ADC17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1E9F3448-DFC3-A43D-B020-659DEF6E0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9B5A8B6-8AD4-DC70-94C3-7B21067825EE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D3B1CC1-ACCF-CF3B-3DCD-6546F6AD1D93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3B664A29-6EB3-2618-DFED-E8DEE2B80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C3C8069-67D1-2BC6-4219-B1C2F30DF076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F2A90F5-3746-0D76-2DD2-9BEB0D277C13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4A55F9A-07D9-34E7-E8FC-070AAC563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86D1988-892E-E85D-A3DF-189DEAAE503C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BE755E5-F1F1-3A39-A867-DE7CBF58102E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CF15E51C-E7C7-1571-13A1-ED725124A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4880D38-09F6-AB14-C85E-E29851B308BE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B2E3BB7-17D8-61A2-0E6E-E07755E19891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3EA7E79B-B321-BFB7-61F6-4CDCDCB7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989FC25-D21B-9369-4946-20BEC2467757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9BACA75-E295-202F-FC07-E879B6969E7C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73FB0ECE-FB6E-45F1-08AB-BC03947E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FA71D44-FC30-4C94-08A3-A39DC86DC6F7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D9CD190F-0125-47F4-FDB2-BFD1A855C63F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1"/>
              <a:extLst>
                <a:ext uri="{FF2B5EF4-FFF2-40B4-BE49-F238E27FC236}">
                  <a16:creationId xmlns:a16="http://schemas.microsoft.com/office/drawing/2014/main" id="{ABEED729-D5FE-4A04-A491-1F4F2E8DB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0D47A3A5-4F54-0A3E-9AD8-B3EF2409CA6C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08AD9-FEFE-D587-4448-02202BF057D3}"/>
              </a:ext>
            </a:extLst>
          </p:cNvPr>
          <p:cNvGrpSpPr/>
          <p:nvPr/>
        </p:nvGrpSpPr>
        <p:grpSpPr>
          <a:xfrm>
            <a:off x="1467205" y="565410"/>
            <a:ext cx="4000362" cy="5889781"/>
            <a:chOff x="1467205" y="565410"/>
            <a:chExt cx="4000362" cy="58897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5C7290-ACF3-20CE-8F95-E73F6BD869A1}"/>
                </a:ext>
              </a:extLst>
            </p:cNvPr>
            <p:cNvSpPr txBox="1"/>
            <p:nvPr/>
          </p:nvSpPr>
          <p:spPr>
            <a:xfrm>
              <a:off x="1632328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SpartanPRO</a:t>
              </a: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Surge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030A1E-58B4-9DC7-799B-8A664D00A022}"/>
                </a:ext>
              </a:extLst>
            </p:cNvPr>
            <p:cNvSpPr txBox="1"/>
            <p:nvPr/>
          </p:nvSpPr>
          <p:spPr>
            <a:xfrm>
              <a:off x="1467205" y="2619609"/>
              <a:ext cx="4000362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Highly accurate pressure control panel designed for the control of pipeline surge valves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 operating costs by reducing nitrogen consumption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26F50E-4940-4108-2598-EFC0D612E21F}"/>
                </a:ext>
              </a:extLst>
            </p:cNvPr>
            <p:cNvSpPr txBox="1"/>
            <p:nvPr/>
          </p:nvSpPr>
          <p:spPr>
            <a:xfrm>
              <a:off x="1808258" y="3820751"/>
              <a:ext cx="3221793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Liquid Pipelines 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Refineries 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Terminals 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Marine Loading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Tank Farms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872A981-38F7-FDDA-8162-DC57AFDC3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548147" y="2278478"/>
              <a:ext cx="250199" cy="250199"/>
            </a:xfrm>
            <a:prstGeom prst="rect">
              <a:avLst/>
            </a:prstGeom>
          </p:spPr>
        </p:pic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EB1D534-AD73-16AE-1A53-5A11EF8D0D83}"/>
                </a:ext>
              </a:extLst>
            </p:cNvPr>
            <p:cNvGrpSpPr/>
            <p:nvPr/>
          </p:nvGrpSpPr>
          <p:grpSpPr>
            <a:xfrm>
              <a:off x="3032686" y="5627283"/>
              <a:ext cx="777449" cy="827908"/>
              <a:chOff x="-1508430" y="1343921"/>
              <a:chExt cx="777449" cy="827908"/>
            </a:xfrm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6FDCF11E-2B73-3285-487F-518B8AA8F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9DBDD5FB-36D7-56F4-C086-69FC55CFB2E0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C6BAC6A-7E97-1B1B-9918-428135B44D57}"/>
                </a:ext>
              </a:extLst>
            </p:cNvPr>
            <p:cNvGrpSpPr/>
            <p:nvPr/>
          </p:nvGrpSpPr>
          <p:grpSpPr>
            <a:xfrm>
              <a:off x="2553712" y="565410"/>
              <a:ext cx="1848252" cy="1440000"/>
              <a:chOff x="2553712" y="565410"/>
              <a:chExt cx="1848252" cy="1440000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20CC6FC9-06F9-F87D-899C-84100E0FEE6E}"/>
                  </a:ext>
                </a:extLst>
              </p:cNvPr>
              <p:cNvSpPr/>
              <p:nvPr/>
            </p:nvSpPr>
            <p:spPr>
              <a:xfrm>
                <a:off x="2553712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>
                <a:hlinkClick r:id="rId23"/>
                <a:extLst>
                  <a:ext uri="{FF2B5EF4-FFF2-40B4-BE49-F238E27FC236}">
                    <a16:creationId xmlns:a16="http://schemas.microsoft.com/office/drawing/2014/main" id="{CFE65CF5-C18F-E327-2D5B-3FE912D08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89926" y="679088"/>
                <a:ext cx="1375824" cy="1212644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E85F44-1442-ACA2-3BF3-95D7E341FAD4}"/>
              </a:ext>
            </a:extLst>
          </p:cNvPr>
          <p:cNvGrpSpPr/>
          <p:nvPr/>
        </p:nvGrpSpPr>
        <p:grpSpPr>
          <a:xfrm>
            <a:off x="6917124" y="565409"/>
            <a:ext cx="3673989" cy="5901852"/>
            <a:chOff x="6917124" y="565409"/>
            <a:chExt cx="3673989" cy="590185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1C3D94-CE82-19EB-63BA-CF38551B8E8F}"/>
                </a:ext>
              </a:extLst>
            </p:cNvPr>
            <p:cNvSpPr txBox="1"/>
            <p:nvPr/>
          </p:nvSpPr>
          <p:spPr>
            <a:xfrm>
              <a:off x="6917124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SpartanPRO Multi-Viscosity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5BC48D-84CC-73E6-1C1B-192122B27F3C}"/>
                </a:ext>
              </a:extLst>
            </p:cNvPr>
            <p:cNvSpPr txBox="1"/>
            <p:nvPr/>
          </p:nvSpPr>
          <p:spPr>
            <a:xfrm>
              <a:off x="7093054" y="2629987"/>
              <a:ext cx="331825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AE95FD-D3C2-6EF5-B7D7-3B04EDDFE54F}"/>
                </a:ext>
              </a:extLst>
            </p:cNvPr>
            <p:cNvSpPr txBox="1"/>
            <p:nvPr/>
          </p:nvSpPr>
          <p:spPr>
            <a:xfrm>
              <a:off x="7093054" y="3831129"/>
              <a:ext cx="3221793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095BF6F7-64FA-B633-379D-3DCCAFA9173B}"/>
                </a:ext>
              </a:extLst>
            </p:cNvPr>
            <p:cNvGrpSpPr/>
            <p:nvPr/>
          </p:nvGrpSpPr>
          <p:grpSpPr>
            <a:xfrm>
              <a:off x="8346230" y="5639353"/>
              <a:ext cx="777449" cy="827908"/>
              <a:chOff x="-1508430" y="1343921"/>
              <a:chExt cx="777449" cy="827908"/>
            </a:xfrm>
          </p:grpSpPr>
          <p:pic>
            <p:nvPicPr>
              <p:cNvPr id="1024" name="Graphic 1023">
                <a:extLst>
                  <a:ext uri="{FF2B5EF4-FFF2-40B4-BE49-F238E27FC236}">
                    <a16:creationId xmlns:a16="http://schemas.microsoft.com/office/drawing/2014/main" id="{E1A54109-E120-C057-8A59-F6B4FC01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D37BB029-717B-6218-7BEB-808BF2D3464F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342FCBCD-F285-F2D7-DE34-44C24362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340914" y="2269461"/>
              <a:ext cx="250199" cy="25019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8B34DB5-06CC-CE13-9D56-CA04EE4418F5}"/>
                </a:ext>
              </a:extLst>
            </p:cNvPr>
            <p:cNvGrpSpPr/>
            <p:nvPr/>
          </p:nvGrpSpPr>
          <p:grpSpPr>
            <a:xfrm>
              <a:off x="7832524" y="565409"/>
              <a:ext cx="1848252" cy="1440000"/>
              <a:chOff x="7832524" y="565409"/>
              <a:chExt cx="1848252" cy="1440000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5999535C-9415-651A-63BA-A6FB2E279B61}"/>
                  </a:ext>
                </a:extLst>
              </p:cNvPr>
              <p:cNvSpPr/>
              <p:nvPr/>
            </p:nvSpPr>
            <p:spPr>
              <a:xfrm>
                <a:off x="7832524" y="565409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22" name="Picture 2" descr="Optimize Viscosity, Minimize Costs.">
                <a:extLst>
                  <a:ext uri="{FF2B5EF4-FFF2-40B4-BE49-F238E27FC236}">
                    <a16:creationId xmlns:a16="http://schemas.microsoft.com/office/drawing/2014/main" id="{7624923B-FDE5-CDE4-2F1F-64A7797FF4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8524" y="744700"/>
                <a:ext cx="1716252" cy="1081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hlinkClick r:id="rId28" action="ppaction://hlinksldjump"/>
            <a:extLst>
              <a:ext uri="{FF2B5EF4-FFF2-40B4-BE49-F238E27FC236}">
                <a16:creationId xmlns:a16="http://schemas.microsoft.com/office/drawing/2014/main" id="{FB193F2E-9D05-3725-6C5A-7C986800D37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62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A4B81-1FE0-6172-7D12-D2B0E49CE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C9649D-5501-4285-E4AD-C0D47FAAA024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FBBAD842-1B4B-47E9-1883-B5CB71881D03}"/>
              </a:ext>
            </a:extLst>
          </p:cNvPr>
          <p:cNvSpPr/>
          <p:nvPr/>
        </p:nvSpPr>
        <p:spPr>
          <a:xfrm>
            <a:off x="2137735" y="-1264864"/>
            <a:ext cx="1958789" cy="1688611"/>
          </a:xfrm>
          <a:prstGeom prst="hexagon">
            <a:avLst/>
          </a:prstGeom>
          <a:solidFill>
            <a:srgbClr val="62BB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39B3C04C-3102-9982-E699-39A58B1C0EFF}"/>
              </a:ext>
            </a:extLst>
          </p:cNvPr>
          <p:cNvSpPr/>
          <p:nvPr/>
        </p:nvSpPr>
        <p:spPr>
          <a:xfrm>
            <a:off x="8095476" y="-1264864"/>
            <a:ext cx="1958789" cy="1688611"/>
          </a:xfrm>
          <a:prstGeom prst="hexagon">
            <a:avLst/>
          </a:prstGeom>
          <a:solidFill>
            <a:srgbClr val="C3D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144C67-DC7F-7063-39C4-345820E36E83}"/>
              </a:ext>
            </a:extLst>
          </p:cNvPr>
          <p:cNvGrpSpPr/>
          <p:nvPr/>
        </p:nvGrpSpPr>
        <p:grpSpPr>
          <a:xfrm>
            <a:off x="5116605" y="-8036504"/>
            <a:ext cx="1958789" cy="8460251"/>
            <a:chOff x="5116605" y="-8036504"/>
            <a:chExt cx="1958789" cy="846025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10B22CAD-5D87-941D-778D-C98C55724047}"/>
                </a:ext>
              </a:extLst>
            </p:cNvPr>
            <p:cNvSpPr/>
            <p:nvPr/>
          </p:nvSpPr>
          <p:spPr>
            <a:xfrm>
              <a:off x="5116605" y="-1264864"/>
              <a:ext cx="1958789" cy="1688611"/>
            </a:xfrm>
            <a:prstGeom prst="hexagon">
              <a:avLst/>
            </a:prstGeom>
            <a:solidFill>
              <a:srgbClr val="A0CF6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F4C9A14-F65F-C09B-C915-B4646E53373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8036504"/>
              <a:ext cx="0" cy="67716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726D6C5-3FFE-3F93-78A5-8FA1496DA397}"/>
              </a:ext>
            </a:extLst>
          </p:cNvPr>
          <p:cNvSpPr txBox="1"/>
          <p:nvPr/>
        </p:nvSpPr>
        <p:spPr>
          <a:xfrm>
            <a:off x="2593588" y="57403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93FBFF-ED65-DB30-8E45-3E2F810C9783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DC1ADFD-669F-D035-9511-571499E3F3B1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1174638-0D7C-DC4F-8CFD-3AC0AF9987D4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D503090-5D8B-1DF5-676A-C83C4AA980C0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F0DD0AD5-DBC0-65AD-DA7E-3B614168B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1262CD8-6051-EB33-F7A0-C34EC3B3D17A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FD62EF6-AFE3-60B4-8086-006F2813FD1F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F8E532EC-2982-69CB-9A19-CE55A675E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1DA97C8-BB6B-4518-55DC-6E1912F6FC3A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46965D9-CE8C-2C46-7345-EA50DEAC70FB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833DF5DD-FF41-AABD-0CE4-2774134F2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1D5AB41-32EE-BD18-DA3F-5512A667E498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C3ECDA1-A086-555F-5AED-91FEFD009CAF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E3E2711D-48D8-C203-6C21-16CCDFB6F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9E50A4A-6654-E019-E7BD-05705E7C39CD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77A155E-7AE7-EFB0-1F0B-07729D30A34A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D52792F5-628D-8BBF-38FC-5DE758CC0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207AEB2-7CEA-8452-5095-82DAFE125CC9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A8195FB-6B9B-236F-0505-2663C3859D18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3E678BA-709F-A2BA-D346-526BEBD19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51AFFB1-4201-DEAA-0B73-B132DFAD952F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5931E50-39F6-06BD-6EFA-BBA8AD9373EF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82E2D686-D0F2-192B-4B01-1C2352560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038E470-D985-E5FE-E554-8F79A0A9441E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2CFD493-ADE3-89C7-A18A-070D5C160443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97D38BF2-1E2B-2528-5EF9-21D3D268C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CEBC484-C093-0C13-88FD-F7A0401AE502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982DE91-2D3C-C405-D159-0525AD68C064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48BD3505-C29B-57F1-4D33-A6CFC02C2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1C6A32C-FFCC-7187-D68E-2F2A29D8109B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ADC00E1-D706-7210-1B45-3F03A25FD9EB}"/>
              </a:ext>
            </a:extLst>
          </p:cNvPr>
          <p:cNvSpPr txBox="1"/>
          <p:nvPr/>
        </p:nvSpPr>
        <p:spPr>
          <a:xfrm>
            <a:off x="8415195" y="57403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</a:p>
        </p:txBody>
      </p: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FD0038CB-0A3E-91CA-66D0-0732E76541BD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1"/>
              <a:extLst>
                <a:ext uri="{FF2B5EF4-FFF2-40B4-BE49-F238E27FC236}">
                  <a16:creationId xmlns:a16="http://schemas.microsoft.com/office/drawing/2014/main" id="{E5793A0B-F43E-F11A-58F4-4A82AEA4F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E2BD3A9F-BAFB-1030-2AE4-00B360B0447E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82" name="Picture 1081">
            <a:hlinkClick r:id="rId23" action="ppaction://hlinksldjump"/>
            <a:extLst>
              <a:ext uri="{FF2B5EF4-FFF2-40B4-BE49-F238E27FC236}">
                <a16:creationId xmlns:a16="http://schemas.microsoft.com/office/drawing/2014/main" id="{F232BADF-DADA-32E0-D6B7-3993FB026BB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2E882BA-8592-F4DE-DB2B-4538F4EBD72C}"/>
              </a:ext>
            </a:extLst>
          </p:cNvPr>
          <p:cNvGrpSpPr/>
          <p:nvPr/>
        </p:nvGrpSpPr>
        <p:grpSpPr>
          <a:xfrm>
            <a:off x="242926" y="565410"/>
            <a:ext cx="3670837" cy="5889781"/>
            <a:chOff x="242926" y="565410"/>
            <a:chExt cx="3670837" cy="58897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07B3CB-1C26-D321-AF65-67389F0BBC3F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IOTA-ABO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B66BB6-ACD5-1C79-A5B8-E5902624E0A5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ABO – Automated Bypass </a:t>
              </a:r>
              <a:r>
                <a:rPr lang="en-US" sz="1200" dirty="0" err="1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Odorizer</a:t>
              </a:r>
              <a:endParaRPr lang="en-US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Odorant injection for lower flow applications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100,000 SCFH and under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Used in place of typical sweep systems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 vent unit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815459-4B98-7455-E924-808A288F6BB0}"/>
                </a:ext>
              </a:extLst>
            </p:cNvPr>
            <p:cNvSpPr txBox="1"/>
            <p:nvPr/>
          </p:nvSpPr>
          <p:spPr>
            <a:xfrm>
              <a:off x="418856" y="4266660"/>
              <a:ext cx="3221793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RMO Stations (Regulate, Monitor, Odorize)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Farms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 Commercial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06EA81-FB6A-66E9-2805-304C9C447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724279" y="2256176"/>
              <a:ext cx="250199" cy="250199"/>
            </a:xfrm>
            <a:prstGeom prst="rect">
              <a:avLst/>
            </a:prstGeom>
          </p:spPr>
        </p:pic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C4E5614-1F64-4592-9951-4934ACEB3FCC}"/>
                </a:ext>
              </a:extLst>
            </p:cNvPr>
            <p:cNvGrpSpPr/>
            <p:nvPr/>
          </p:nvGrpSpPr>
          <p:grpSpPr>
            <a:xfrm>
              <a:off x="1641028" y="5627283"/>
              <a:ext cx="777449" cy="827908"/>
              <a:chOff x="-1508430" y="1343921"/>
              <a:chExt cx="777449" cy="827908"/>
            </a:xfrm>
          </p:grpSpPr>
          <p:pic>
            <p:nvPicPr>
              <p:cNvPr id="105" name="Graphic 104">
                <a:extLst>
                  <a:ext uri="{FF2B5EF4-FFF2-40B4-BE49-F238E27FC236}">
                    <a16:creationId xmlns:a16="http://schemas.microsoft.com/office/drawing/2014/main" id="{964407F6-40D9-ACFE-97CA-BD9C838FA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47303BA-EACE-2897-7231-C40870044813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766FDF-1B32-92C2-AE7F-65FBAB6AE672}"/>
                </a:ext>
              </a:extLst>
            </p:cNvPr>
            <p:cNvGrpSpPr/>
            <p:nvPr/>
          </p:nvGrpSpPr>
          <p:grpSpPr>
            <a:xfrm>
              <a:off x="1164310" y="565410"/>
              <a:ext cx="1848252" cy="1440000"/>
              <a:chOff x="1164310" y="565410"/>
              <a:chExt cx="1848252" cy="1440000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DE0494AD-12CB-3600-FDDA-74F59240CA7A}"/>
                  </a:ext>
                </a:extLst>
              </p:cNvPr>
              <p:cNvSpPr/>
              <p:nvPr/>
            </p:nvSpPr>
            <p:spPr>
              <a:xfrm>
                <a:off x="1164310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5839FFC-55BF-D32C-AD9B-971FB44835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46064" y="624236"/>
                <a:ext cx="1284745" cy="1322348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3CA5A8-438C-A340-529B-50742A61919F}"/>
              </a:ext>
            </a:extLst>
          </p:cNvPr>
          <p:cNvGrpSpPr/>
          <p:nvPr/>
        </p:nvGrpSpPr>
        <p:grpSpPr>
          <a:xfrm>
            <a:off x="4275372" y="565409"/>
            <a:ext cx="3670837" cy="6023587"/>
            <a:chOff x="4275372" y="565409"/>
            <a:chExt cx="3670837" cy="602358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511581-7EEA-36CB-B3EB-4FF8C30860C4}"/>
                </a:ext>
              </a:extLst>
            </p:cNvPr>
            <p:cNvSpPr txBox="1"/>
            <p:nvPr/>
          </p:nvSpPr>
          <p:spPr>
            <a:xfrm>
              <a:off x="4275372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IOTA-DP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258953-5FD6-31DF-8C20-4DC8D8DB20D5}"/>
                </a:ext>
              </a:extLst>
            </p:cNvPr>
            <p:cNvSpPr txBox="1"/>
            <p:nvPr/>
          </p:nvSpPr>
          <p:spPr>
            <a:xfrm>
              <a:off x="4451302" y="2629987"/>
              <a:ext cx="3318255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DP – Differential Pressure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 Odorizing system with solenoid valve injection technology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35,000 SCFH and above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Reliable and very low maintenance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 vent unit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A055132-739E-9E32-8BF8-4AA17BE69BEE}"/>
                </a:ext>
              </a:extLst>
            </p:cNvPr>
            <p:cNvSpPr txBox="1"/>
            <p:nvPr/>
          </p:nvSpPr>
          <p:spPr>
            <a:xfrm>
              <a:off x="4451302" y="4277038"/>
              <a:ext cx="3221793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RMO Stations (Regulate, Monitor, Odorize)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 Gate Stations, Larger Commercial</a:t>
              </a: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9DB8E6EE-194F-66C8-9A20-9CBB844E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654004" y="2269461"/>
              <a:ext cx="250199" cy="250199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6BBF870-30F7-CBFC-CB36-F5B23559AADD}"/>
                </a:ext>
              </a:extLst>
            </p:cNvPr>
            <p:cNvGrpSpPr/>
            <p:nvPr/>
          </p:nvGrpSpPr>
          <p:grpSpPr>
            <a:xfrm>
              <a:off x="5190772" y="565409"/>
              <a:ext cx="1848252" cy="1440000"/>
              <a:chOff x="5190772" y="565409"/>
              <a:chExt cx="1848252" cy="1440000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FB64BFC3-BB5A-6780-53FD-0699B23D2AEA}"/>
                  </a:ext>
                </a:extLst>
              </p:cNvPr>
              <p:cNvSpPr/>
              <p:nvPr/>
            </p:nvSpPr>
            <p:spPr>
              <a:xfrm>
                <a:off x="5190772" y="565409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44DFBD4-B256-284F-1D27-095EBFEB4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79848" y="718116"/>
                <a:ext cx="1670100" cy="1134586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1955B04-5B21-0F31-F93B-A3852106EBE8}"/>
                </a:ext>
              </a:extLst>
            </p:cNvPr>
            <p:cNvGrpSpPr/>
            <p:nvPr/>
          </p:nvGrpSpPr>
          <p:grpSpPr>
            <a:xfrm>
              <a:off x="5289212" y="5627283"/>
              <a:ext cx="1643312" cy="961713"/>
              <a:chOff x="5704478" y="4733664"/>
              <a:chExt cx="1643312" cy="961713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3CBD02AD-3BCA-6E44-256E-AA88B68F6EF4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1024" name="Graphic 1023">
                  <a:extLst>
                    <a:ext uri="{FF2B5EF4-FFF2-40B4-BE49-F238E27FC236}">
                      <a16:creationId xmlns:a16="http://schemas.microsoft.com/office/drawing/2014/main" id="{93AF74C1-6CA9-3626-7A18-9DC2D325B3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5" name="TextBox 1024">
                  <a:extLst>
                    <a:ext uri="{FF2B5EF4-FFF2-40B4-BE49-F238E27FC236}">
                      <a16:creationId xmlns:a16="http://schemas.microsoft.com/office/drawing/2014/main" id="{8B4E0B25-B7B6-24F0-8F60-CD7BAECECB68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64EF1AF-24BE-4B2B-E49C-1D9820A41687}"/>
                  </a:ext>
                </a:extLst>
              </p:cNvPr>
              <p:cNvGrpSpPr/>
              <p:nvPr/>
            </p:nvGrpSpPr>
            <p:grpSpPr>
              <a:xfrm>
                <a:off x="6469023" y="4733664"/>
                <a:ext cx="878767" cy="961713"/>
                <a:chOff x="-826837" y="199708"/>
                <a:chExt cx="878767" cy="961713"/>
              </a:xfrm>
            </p:grpSpPr>
            <p:pic>
              <p:nvPicPr>
                <p:cNvPr id="17" name="Graphic 16">
                  <a:extLst>
                    <a:ext uri="{FF2B5EF4-FFF2-40B4-BE49-F238E27FC236}">
                      <a16:creationId xmlns:a16="http://schemas.microsoft.com/office/drawing/2014/main" id="{B092C094-B2CE-4D77-8E65-7D08BA67DC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D372316-A573-D350-38CC-5A48C9E1A5FA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87BB0B-E121-85C6-1607-6B30B3A77945}"/>
              </a:ext>
            </a:extLst>
          </p:cNvPr>
          <p:cNvGrpSpPr/>
          <p:nvPr/>
        </p:nvGrpSpPr>
        <p:grpSpPr>
          <a:xfrm>
            <a:off x="8300986" y="579685"/>
            <a:ext cx="3670837" cy="6009311"/>
            <a:chOff x="8300986" y="579685"/>
            <a:chExt cx="3670837" cy="600931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0CC901C-C5E8-EA68-6567-2D1A8132B0E3}"/>
                </a:ext>
              </a:extLst>
            </p:cNvPr>
            <p:cNvSpPr txBox="1"/>
            <p:nvPr/>
          </p:nvSpPr>
          <p:spPr>
            <a:xfrm>
              <a:off x="8300986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IOTA-PI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EBE255C-BDCD-697A-CE50-C9EE41400C2F}"/>
                </a:ext>
              </a:extLst>
            </p:cNvPr>
            <p:cNvSpPr txBox="1"/>
            <p:nvPr/>
          </p:nvSpPr>
          <p:spPr>
            <a:xfrm>
              <a:off x="8477277" y="2629987"/>
              <a:ext cx="3318255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 – Pump Inject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Precise odorizing for high pressure, high flow applications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3mm up to 6.8mm SCFH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Pump based system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D3F12EB-5CE5-F6F7-288A-3CDACADC5346}"/>
                </a:ext>
              </a:extLst>
            </p:cNvPr>
            <p:cNvSpPr txBox="1"/>
            <p:nvPr/>
          </p:nvSpPr>
          <p:spPr>
            <a:xfrm>
              <a:off x="8436020" y="4277038"/>
              <a:ext cx="3400768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Fired Power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Anywhere large quantities of gas </a:t>
              </a:r>
              <a:b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used that need to be odorized</a:t>
              </a: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3F6F31C3-4988-FC12-8D85-F69A16AE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682664" y="2259898"/>
              <a:ext cx="250199" cy="250199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AE5098-30F9-0189-9115-0FBF81D55572}"/>
                </a:ext>
              </a:extLst>
            </p:cNvPr>
            <p:cNvGrpSpPr/>
            <p:nvPr/>
          </p:nvGrpSpPr>
          <p:grpSpPr>
            <a:xfrm>
              <a:off x="9212278" y="579685"/>
              <a:ext cx="1848251" cy="1440000"/>
              <a:chOff x="9212278" y="579685"/>
              <a:chExt cx="1848251" cy="1440000"/>
            </a:xfrm>
          </p:grpSpPr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4CB572F-60A4-0EBB-1829-714FB8370A7C}"/>
                  </a:ext>
                </a:extLst>
              </p:cNvPr>
              <p:cNvSpPr/>
              <p:nvPr/>
            </p:nvSpPr>
            <p:spPr>
              <a:xfrm>
                <a:off x="9212278" y="579685"/>
                <a:ext cx="1848251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2B9B80A-91C3-A862-F0CF-3B658F8D5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470473" y="675955"/>
                <a:ext cx="1331860" cy="1247461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CECC5A-112D-0DE0-F9B6-AE21DB940FCB}"/>
                </a:ext>
              </a:extLst>
            </p:cNvPr>
            <p:cNvGrpSpPr/>
            <p:nvPr/>
          </p:nvGrpSpPr>
          <p:grpSpPr>
            <a:xfrm>
              <a:off x="9314748" y="5627283"/>
              <a:ext cx="1643312" cy="961713"/>
              <a:chOff x="5704478" y="4733664"/>
              <a:chExt cx="1643312" cy="96171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54E1DBF-8170-C493-F9E6-12F9DDC027E7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210D6C2A-9265-6C6F-3837-6F0ABCF32F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1F4720E-3864-C29A-E6EE-CF0BA6DAF10C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82B995B-21B2-DACD-4CA8-5FA47B3BB636}"/>
                  </a:ext>
                </a:extLst>
              </p:cNvPr>
              <p:cNvGrpSpPr/>
              <p:nvPr/>
            </p:nvGrpSpPr>
            <p:grpSpPr>
              <a:xfrm>
                <a:off x="6469023" y="4733664"/>
                <a:ext cx="878767" cy="961713"/>
                <a:chOff x="-826837" y="199708"/>
                <a:chExt cx="878767" cy="961713"/>
              </a:xfrm>
            </p:grpSpPr>
            <p:pic>
              <p:nvPicPr>
                <p:cNvPr id="32" name="Graphic 31">
                  <a:extLst>
                    <a:ext uri="{FF2B5EF4-FFF2-40B4-BE49-F238E27FC236}">
                      <a16:creationId xmlns:a16="http://schemas.microsoft.com/office/drawing/2014/main" id="{FCE9A22A-28B5-6C03-210A-3FC2B22890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6D5EE86-C387-7A75-46D9-E44F30103DF1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877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78FF9-5615-176A-7ADB-BBB89BC1F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C5DCE3-EEFF-2BC0-386D-D3FDC1531D1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B18E3C88-570C-9F17-D8DE-246723D501A4}"/>
              </a:ext>
            </a:extLst>
          </p:cNvPr>
          <p:cNvSpPr/>
          <p:nvPr/>
        </p:nvSpPr>
        <p:spPr>
          <a:xfrm>
            <a:off x="2137735" y="-1264864"/>
            <a:ext cx="1958789" cy="1688611"/>
          </a:xfrm>
          <a:prstGeom prst="hexagon">
            <a:avLst/>
          </a:prstGeom>
          <a:solidFill>
            <a:srgbClr val="62BB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02EED73F-CC24-EE04-086A-EE9BDBD0BF69}"/>
              </a:ext>
            </a:extLst>
          </p:cNvPr>
          <p:cNvSpPr/>
          <p:nvPr/>
        </p:nvSpPr>
        <p:spPr>
          <a:xfrm>
            <a:off x="8095476" y="-1264864"/>
            <a:ext cx="1958789" cy="1688611"/>
          </a:xfrm>
          <a:prstGeom prst="hexagon">
            <a:avLst/>
          </a:prstGeom>
          <a:solidFill>
            <a:srgbClr val="C3D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3C5BA1-158F-6232-DBCE-823212C11664}"/>
              </a:ext>
            </a:extLst>
          </p:cNvPr>
          <p:cNvGrpSpPr/>
          <p:nvPr/>
        </p:nvGrpSpPr>
        <p:grpSpPr>
          <a:xfrm>
            <a:off x="5116605" y="-8036504"/>
            <a:ext cx="1958789" cy="8460251"/>
            <a:chOff x="5116605" y="-8036504"/>
            <a:chExt cx="1958789" cy="846025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9734241E-C82E-F7B4-9276-5EDB61D54122}"/>
                </a:ext>
              </a:extLst>
            </p:cNvPr>
            <p:cNvSpPr/>
            <p:nvPr/>
          </p:nvSpPr>
          <p:spPr>
            <a:xfrm>
              <a:off x="5116605" y="-1264864"/>
              <a:ext cx="1958789" cy="1688611"/>
            </a:xfrm>
            <a:prstGeom prst="hexagon">
              <a:avLst/>
            </a:prstGeom>
            <a:solidFill>
              <a:srgbClr val="A0CF6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524AE2A-F24B-7424-0E8F-297C74CD59E1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8036504"/>
              <a:ext cx="0" cy="67716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1F31694-DEE7-7EED-FC3F-F36DC731FFB4}"/>
              </a:ext>
            </a:extLst>
          </p:cNvPr>
          <p:cNvSpPr txBox="1"/>
          <p:nvPr/>
        </p:nvSpPr>
        <p:spPr>
          <a:xfrm>
            <a:off x="2593588" y="57403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E6FCB-CC80-0315-AE91-94A56DF99293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7305F1F-D316-016E-286A-92B5E4F1AE52}"/>
              </a:ext>
            </a:extLst>
          </p:cNvPr>
          <p:cNvCxnSpPr>
            <a:cxnSpLocks/>
          </p:cNvCxnSpPr>
          <p:nvPr/>
        </p:nvCxnSpPr>
        <p:spPr>
          <a:xfrm>
            <a:off x="4096524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6500D7F-2B93-D252-2769-6BC32E64143B}"/>
              </a:ext>
            </a:extLst>
          </p:cNvPr>
          <p:cNvCxnSpPr>
            <a:cxnSpLocks/>
          </p:cNvCxnSpPr>
          <p:nvPr/>
        </p:nvCxnSpPr>
        <p:spPr>
          <a:xfrm>
            <a:off x="8125185" y="579685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D700023-62C7-F78B-2439-DCB2E8EAF460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73A41D53-F155-917C-99AA-AC01343F8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EC1040-AD1D-03AE-813D-2A68BB5998B2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094CDBA-B48D-3F84-1185-9E87B581C86A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84D9838D-759C-D832-E375-B0010C097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97F1123-0C49-2E4E-7335-961023481FC9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661A620-DB3C-2020-0C18-40CAE2E5E872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5017D0AD-2B33-EFED-035A-21C19149C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43857C9-04B0-301A-FC7A-539A78A24E10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A65A17F-2A0F-4752-9CE2-DCB87CB2F633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9543CC8A-A5C0-D074-0B8F-86921E352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FBA30DA-1044-9514-3F93-D2B25B2A1E56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CD3FE62-F4D4-B809-3B74-4E4C4CFD868D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23AAF417-4C32-60AC-9373-53B866B83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4678724-E290-B7AE-8266-53A704A70E94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FFF5E8B-872C-8C3E-CE39-44FCBCBEE57C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D35D7C27-6858-EBD5-A655-5AEE1D152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A325FEA-3B0B-5232-0920-2A1E6162F51F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0D302D4-4748-60A0-B05A-818C6E7E312D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846A3537-7B67-4D8A-96C5-AB1B5CD7B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054463F-9DA2-E578-89CD-E1DC4357EBCE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9E80129-188D-4238-F897-EDD78F6C7F60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B079C96F-1304-EA2A-E7E7-C86DCAD4B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F3F8BF8-2B3D-B260-DEA7-0289F885D35B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1D37BB1-EE73-ED99-73F2-4AA749D29617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695C83C8-2078-CB4E-4EBF-0DE6C3CCC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80C57F1-5621-7279-9ACF-7173B6A1DB00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85C3F03-13DD-2876-CEC8-51DE9366207D}"/>
              </a:ext>
            </a:extLst>
          </p:cNvPr>
          <p:cNvSpPr txBox="1"/>
          <p:nvPr/>
        </p:nvSpPr>
        <p:spPr>
          <a:xfrm>
            <a:off x="8415195" y="57403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</a:p>
        </p:txBody>
      </p: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EB29B30D-E7E1-8993-AC54-F0227AB2576E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1"/>
              <a:extLst>
                <a:ext uri="{FF2B5EF4-FFF2-40B4-BE49-F238E27FC236}">
                  <a16:creationId xmlns:a16="http://schemas.microsoft.com/office/drawing/2014/main" id="{F9CF77B3-1521-A4C8-7DD8-2CF730EC3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B7721B71-1245-12DB-35C4-ACE0D7712B97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82" name="Picture 1081">
            <a:hlinkClick r:id="rId23" action="ppaction://hlinksldjump"/>
            <a:extLst>
              <a:ext uri="{FF2B5EF4-FFF2-40B4-BE49-F238E27FC236}">
                <a16:creationId xmlns:a16="http://schemas.microsoft.com/office/drawing/2014/main" id="{FD8C9C79-CF14-0F2F-2705-20E80A99D6B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CF0D67C-AC68-1C9B-CB6D-8C512184C214}"/>
              </a:ext>
            </a:extLst>
          </p:cNvPr>
          <p:cNvGrpSpPr/>
          <p:nvPr/>
        </p:nvGrpSpPr>
        <p:grpSpPr>
          <a:xfrm>
            <a:off x="4275372" y="565409"/>
            <a:ext cx="3670837" cy="6023587"/>
            <a:chOff x="4275372" y="565409"/>
            <a:chExt cx="3670837" cy="602358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11E9E3-F54F-2726-41E0-06A5AB9547D5}"/>
                </a:ext>
              </a:extLst>
            </p:cNvPr>
            <p:cNvSpPr txBox="1"/>
            <p:nvPr/>
          </p:nvSpPr>
          <p:spPr>
            <a:xfrm>
              <a:off x="4275372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IOTA-PT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7BD150-FC72-F040-7483-1E3044E231F8}"/>
                </a:ext>
              </a:extLst>
            </p:cNvPr>
            <p:cNvSpPr txBox="1"/>
            <p:nvPr/>
          </p:nvSpPr>
          <p:spPr>
            <a:xfrm>
              <a:off x="4451302" y="2629987"/>
              <a:ext cx="3318255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PT – Pressurized Tank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Batch and/or continuous odorant injection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35,000 SCFH and above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 vent unit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4DB08E-F018-96F3-90ED-5F054852CDAF}"/>
                </a:ext>
              </a:extLst>
            </p:cNvPr>
            <p:cNvSpPr txBox="1"/>
            <p:nvPr/>
          </p:nvSpPr>
          <p:spPr>
            <a:xfrm>
              <a:off x="4451302" y="4277038"/>
              <a:ext cx="3221793" cy="1000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Plants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RMO Stations (Regulate, Monitor, Odorize)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 Gate Stations, Larger Commercial</a:t>
              </a: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E24B7DB5-74DC-45A2-23BA-E3E443F8E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654004" y="2269461"/>
              <a:ext cx="250199" cy="250199"/>
            </a:xfrm>
            <a:prstGeom prst="rect">
              <a:avLst/>
            </a:prstGeom>
          </p:spPr>
        </p:pic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FFA9D16B-6D05-6756-91EA-FD320ED75998}"/>
                </a:ext>
              </a:extLst>
            </p:cNvPr>
            <p:cNvSpPr/>
            <p:nvPr/>
          </p:nvSpPr>
          <p:spPr>
            <a:xfrm>
              <a:off x="5190772" y="565409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E263822-6636-DAF0-7111-2958AB295C10}"/>
                </a:ext>
              </a:extLst>
            </p:cNvPr>
            <p:cNvGrpSpPr/>
            <p:nvPr/>
          </p:nvGrpSpPr>
          <p:grpSpPr>
            <a:xfrm>
              <a:off x="5289212" y="5627283"/>
              <a:ext cx="1643312" cy="961713"/>
              <a:chOff x="5704478" y="4733664"/>
              <a:chExt cx="1643312" cy="961713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7655C6A6-F6DC-CABC-B279-277CF5867F7A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1024" name="Graphic 1023">
                  <a:extLst>
                    <a:ext uri="{FF2B5EF4-FFF2-40B4-BE49-F238E27FC236}">
                      <a16:creationId xmlns:a16="http://schemas.microsoft.com/office/drawing/2014/main" id="{A8E78172-A1D9-8620-4086-7F652B6A3C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1025" name="TextBox 1024">
                  <a:extLst>
                    <a:ext uri="{FF2B5EF4-FFF2-40B4-BE49-F238E27FC236}">
                      <a16:creationId xmlns:a16="http://schemas.microsoft.com/office/drawing/2014/main" id="{759C9443-A2C4-9AC8-88E8-8254CB15333E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6107C6E-2268-699F-6FCC-5E4DFCFDDAAA}"/>
                  </a:ext>
                </a:extLst>
              </p:cNvPr>
              <p:cNvGrpSpPr/>
              <p:nvPr/>
            </p:nvGrpSpPr>
            <p:grpSpPr>
              <a:xfrm>
                <a:off x="6469023" y="4733664"/>
                <a:ext cx="878767" cy="961713"/>
                <a:chOff x="-826837" y="199708"/>
                <a:chExt cx="878767" cy="961713"/>
              </a:xfrm>
            </p:grpSpPr>
            <p:pic>
              <p:nvPicPr>
                <p:cNvPr id="17" name="Graphic 16">
                  <a:extLst>
                    <a:ext uri="{FF2B5EF4-FFF2-40B4-BE49-F238E27FC236}">
                      <a16:creationId xmlns:a16="http://schemas.microsoft.com/office/drawing/2014/main" id="{1660750F-EE73-1978-B43F-7239831506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C73D025-58BF-B9EC-1E5B-F6103F6E9DC0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3096615-0B1E-A9FF-0513-B8EDD3062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408343" y="684497"/>
              <a:ext cx="1413110" cy="120182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763D6C-BFC5-D752-E2D3-592EAB7938C5}"/>
              </a:ext>
            </a:extLst>
          </p:cNvPr>
          <p:cNvGrpSpPr/>
          <p:nvPr/>
        </p:nvGrpSpPr>
        <p:grpSpPr>
          <a:xfrm>
            <a:off x="242926" y="565410"/>
            <a:ext cx="3670837" cy="6023586"/>
            <a:chOff x="242926" y="565410"/>
            <a:chExt cx="3670837" cy="60235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279EE8-FEEF-E674-7A2A-E88616106A95}"/>
                </a:ext>
              </a:extLst>
            </p:cNvPr>
            <p:cNvSpPr txBox="1"/>
            <p:nvPr/>
          </p:nvSpPr>
          <p:spPr>
            <a:xfrm>
              <a:off x="24292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IOTA-PSU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DE3F92-D67A-6B67-13C4-659708F365EF}"/>
                </a:ext>
              </a:extLst>
            </p:cNvPr>
            <p:cNvSpPr txBox="1"/>
            <p:nvPr/>
          </p:nvSpPr>
          <p:spPr>
            <a:xfrm>
              <a:off x="418856" y="2619609"/>
              <a:ext cx="3318255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PSU – Pipe Saturation Unit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 Odorizing system with solenoid valve injection technology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35,000 SCFH and above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Reliable and very low maintenance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 vent unit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F20419-B979-1249-2754-01AFCFA625B7}"/>
                </a:ext>
              </a:extLst>
            </p:cNvPr>
            <p:cNvSpPr txBox="1"/>
            <p:nvPr/>
          </p:nvSpPr>
          <p:spPr>
            <a:xfrm>
              <a:off x="418856" y="4266660"/>
              <a:ext cx="3221793" cy="815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unit will saturate pipelines with odorant to avoid under odorizing new installations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6A703D3-68FA-AC33-7E26-DEC3275E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724279" y="2256176"/>
              <a:ext cx="250199" cy="250199"/>
            </a:xfrm>
            <a:prstGeom prst="rect">
              <a:avLst/>
            </a:prstGeom>
          </p:spPr>
        </p:pic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6BB216E-79A2-82D2-E03F-FBCB44096542}"/>
                </a:ext>
              </a:extLst>
            </p:cNvPr>
            <p:cNvSpPr/>
            <p:nvPr/>
          </p:nvSpPr>
          <p:spPr>
            <a:xfrm>
              <a:off x="1164310" y="565410"/>
              <a:ext cx="1848252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54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IOTA-PSU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1033715-5080-049C-479C-587F4BE71C6E}"/>
                </a:ext>
              </a:extLst>
            </p:cNvPr>
            <p:cNvGrpSpPr/>
            <p:nvPr/>
          </p:nvGrpSpPr>
          <p:grpSpPr>
            <a:xfrm>
              <a:off x="1185320" y="5627283"/>
              <a:ext cx="1643312" cy="961713"/>
              <a:chOff x="5704478" y="4733664"/>
              <a:chExt cx="1643312" cy="961713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5BED338-5E7B-5647-CA8B-8D801560DE8D}"/>
                  </a:ext>
                </a:extLst>
              </p:cNvPr>
              <p:cNvGrpSpPr/>
              <p:nvPr/>
            </p:nvGrpSpPr>
            <p:grpSpPr>
              <a:xfrm>
                <a:off x="5704478" y="4733664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50" name="Graphic 49">
                  <a:extLst>
                    <a:ext uri="{FF2B5EF4-FFF2-40B4-BE49-F238E27FC236}">
                      <a16:creationId xmlns:a16="http://schemas.microsoft.com/office/drawing/2014/main" id="{E0079BC5-972B-D70B-D73E-B5025EA62A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2F47449-DE8D-0904-0CEB-3B12377271E5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6B0CDFA-9BC3-F0E4-7F47-7357EAD97185}"/>
                  </a:ext>
                </a:extLst>
              </p:cNvPr>
              <p:cNvGrpSpPr/>
              <p:nvPr/>
            </p:nvGrpSpPr>
            <p:grpSpPr>
              <a:xfrm>
                <a:off x="6469023" y="4733664"/>
                <a:ext cx="878767" cy="961713"/>
                <a:chOff x="-826837" y="199708"/>
                <a:chExt cx="878767" cy="961713"/>
              </a:xfrm>
            </p:grpSpPr>
            <p:pic>
              <p:nvPicPr>
                <p:cNvPr id="48" name="Graphic 47">
                  <a:extLst>
                    <a:ext uri="{FF2B5EF4-FFF2-40B4-BE49-F238E27FC236}">
                      <a16:creationId xmlns:a16="http://schemas.microsoft.com/office/drawing/2014/main" id="{C65906E7-4140-A97E-F649-E72DDE6B96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7C29966C-D2E2-36A6-5712-743C69D71C0C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5531A9-60DA-577C-5CA2-E88B4EFB6E5A}"/>
              </a:ext>
            </a:extLst>
          </p:cNvPr>
          <p:cNvGrpSpPr/>
          <p:nvPr/>
        </p:nvGrpSpPr>
        <p:grpSpPr>
          <a:xfrm>
            <a:off x="8300986" y="579685"/>
            <a:ext cx="3670837" cy="6030841"/>
            <a:chOff x="8300986" y="579685"/>
            <a:chExt cx="3670837" cy="603084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E42EFE4-390B-A983-F345-472CEED5B2E0}"/>
                </a:ext>
              </a:extLst>
            </p:cNvPr>
            <p:cNvSpPr txBox="1"/>
            <p:nvPr/>
          </p:nvSpPr>
          <p:spPr>
            <a:xfrm>
              <a:off x="8300986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Hydrogen Blending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15D19CF-A9B0-5753-0AB4-9594735DAD1C}"/>
                </a:ext>
              </a:extLst>
            </p:cNvPr>
            <p:cNvSpPr txBox="1"/>
            <p:nvPr/>
          </p:nvSpPr>
          <p:spPr>
            <a:xfrm>
              <a:off x="8477277" y="2629987"/>
              <a:ext cx="3318255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Blending hydrogen into flowing gas streams from 0 -20% concentration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Concentration verified by an online analyzer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Compensates automatically for accurate blending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E601B6F-0823-D467-476A-B5089AF81D05}"/>
                </a:ext>
              </a:extLst>
            </p:cNvPr>
            <p:cNvSpPr txBox="1"/>
            <p:nvPr/>
          </p:nvSpPr>
          <p:spPr>
            <a:xfrm>
              <a:off x="8436020" y="4277038"/>
              <a:ext cx="3400768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Petrochem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Distribution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Transportation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anywhere natural gas is used</a:t>
              </a: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A4E60371-F199-3188-1628-D4344E5AE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1292610" y="2259898"/>
              <a:ext cx="250199" cy="250199"/>
            </a:xfrm>
            <a:prstGeom prst="rect">
              <a:avLst/>
            </a:prstGeom>
          </p:spPr>
        </p:pic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F5B4D368-E181-C48E-9CEC-87777AC6B320}"/>
                </a:ext>
              </a:extLst>
            </p:cNvPr>
            <p:cNvSpPr/>
            <p:nvPr/>
          </p:nvSpPr>
          <p:spPr>
            <a:xfrm>
              <a:off x="9212278" y="579685"/>
              <a:ext cx="1848251" cy="1440000"/>
            </a:xfrm>
            <a:prstGeom prst="roundRect">
              <a:avLst>
                <a:gd name="adj" fmla="val 73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E0E9530-6B76-5B86-BDD0-0300FBBCB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572731" y="641684"/>
              <a:ext cx="1127345" cy="1316002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5FA8BE0-25AD-FE5D-1969-ABFED40A35F1}"/>
                </a:ext>
              </a:extLst>
            </p:cNvPr>
            <p:cNvGrpSpPr/>
            <p:nvPr/>
          </p:nvGrpSpPr>
          <p:grpSpPr>
            <a:xfrm>
              <a:off x="8958959" y="5627283"/>
              <a:ext cx="2399267" cy="983243"/>
              <a:chOff x="9314748" y="5627283"/>
              <a:chExt cx="2399267" cy="98324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1471EDA-7546-0B7E-072D-01C96D7A7544}"/>
                  </a:ext>
                </a:extLst>
              </p:cNvPr>
              <p:cNvGrpSpPr/>
              <p:nvPr/>
            </p:nvGrpSpPr>
            <p:grpSpPr>
              <a:xfrm>
                <a:off x="9314748" y="5627283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35" name="Graphic 34">
                  <a:extLst>
                    <a:ext uri="{FF2B5EF4-FFF2-40B4-BE49-F238E27FC236}">
                      <a16:creationId xmlns:a16="http://schemas.microsoft.com/office/drawing/2014/main" id="{72CC8656-B305-1C93-7821-65B57F729A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9719D0-468F-FB2C-BED3-D2BD2766F14B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2CDB7FD-D8AA-86F3-BB88-25B33FEECFC1}"/>
                  </a:ext>
                </a:extLst>
              </p:cNvPr>
              <p:cNvGrpSpPr/>
              <p:nvPr/>
            </p:nvGrpSpPr>
            <p:grpSpPr>
              <a:xfrm>
                <a:off x="10079293" y="5627283"/>
                <a:ext cx="878767" cy="961713"/>
                <a:chOff x="-826837" y="199708"/>
                <a:chExt cx="878767" cy="961713"/>
              </a:xfrm>
            </p:grpSpPr>
            <p:pic>
              <p:nvPicPr>
                <p:cNvPr id="32" name="Graphic 31">
                  <a:extLst>
                    <a:ext uri="{FF2B5EF4-FFF2-40B4-BE49-F238E27FC236}">
                      <a16:creationId xmlns:a16="http://schemas.microsoft.com/office/drawing/2014/main" id="{A76565B8-FE74-461A-6B45-3146040993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67BA9B5-4B43-2EA8-1C5E-0CF637748B0C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2F2EBC0-9BD3-C291-9555-87C1CF66723C}"/>
                  </a:ext>
                </a:extLst>
              </p:cNvPr>
              <p:cNvGrpSpPr/>
              <p:nvPr/>
            </p:nvGrpSpPr>
            <p:grpSpPr>
              <a:xfrm>
                <a:off x="10884942" y="5638078"/>
                <a:ext cx="829073" cy="972448"/>
                <a:chOff x="-1534236" y="2423592"/>
                <a:chExt cx="829073" cy="972448"/>
              </a:xfrm>
            </p:grpSpPr>
            <p:pic>
              <p:nvPicPr>
                <p:cNvPr id="57" name="Graphic 56">
                  <a:extLst>
                    <a:ext uri="{FF2B5EF4-FFF2-40B4-BE49-F238E27FC236}">
                      <a16:creationId xmlns:a16="http://schemas.microsoft.com/office/drawing/2014/main" id="{BE317B3A-F59D-36EA-633D-7343C699C2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4" y="242359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B3EAD37-BE48-5A82-F765-CD3EBF74B925}"/>
                    </a:ext>
                  </a:extLst>
                </p:cNvPr>
                <p:cNvSpPr txBox="1"/>
                <p:nvPr/>
              </p:nvSpPr>
              <p:spPr>
                <a:xfrm>
                  <a:off x="-1534236" y="2995930"/>
                  <a:ext cx="8290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REFINING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UPGRADING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59324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C2048-86F9-22E9-9ACD-B464DB78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B5E0D1-E886-4A7D-1B80-1045591FA09C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0460FA02-A201-91C1-9E1C-88A3D6FFDCE2}"/>
              </a:ext>
            </a:extLst>
          </p:cNvPr>
          <p:cNvSpPr/>
          <p:nvPr/>
        </p:nvSpPr>
        <p:spPr>
          <a:xfrm>
            <a:off x="2137735" y="-1264864"/>
            <a:ext cx="1958789" cy="1688611"/>
          </a:xfrm>
          <a:prstGeom prst="hexagon">
            <a:avLst/>
          </a:prstGeom>
          <a:solidFill>
            <a:srgbClr val="62BB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2AF4AF72-34A4-9211-D9EF-66E041D11545}"/>
              </a:ext>
            </a:extLst>
          </p:cNvPr>
          <p:cNvSpPr/>
          <p:nvPr/>
        </p:nvSpPr>
        <p:spPr>
          <a:xfrm>
            <a:off x="8095476" y="-1264864"/>
            <a:ext cx="1958789" cy="1688611"/>
          </a:xfrm>
          <a:prstGeom prst="hexagon">
            <a:avLst/>
          </a:prstGeom>
          <a:solidFill>
            <a:srgbClr val="C3D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914470-CBC2-3D45-8DBC-834C4C789E82}"/>
              </a:ext>
            </a:extLst>
          </p:cNvPr>
          <p:cNvGrpSpPr/>
          <p:nvPr/>
        </p:nvGrpSpPr>
        <p:grpSpPr>
          <a:xfrm>
            <a:off x="5116605" y="-8036504"/>
            <a:ext cx="1958789" cy="8460251"/>
            <a:chOff x="5116605" y="-8036504"/>
            <a:chExt cx="1958789" cy="846025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985F016F-C945-2FBA-383F-8A664448D885}"/>
                </a:ext>
              </a:extLst>
            </p:cNvPr>
            <p:cNvSpPr/>
            <p:nvPr/>
          </p:nvSpPr>
          <p:spPr>
            <a:xfrm>
              <a:off x="5116605" y="-1264864"/>
              <a:ext cx="1958789" cy="1688611"/>
            </a:xfrm>
            <a:prstGeom prst="hexagon">
              <a:avLst/>
            </a:prstGeom>
            <a:solidFill>
              <a:srgbClr val="A0CF6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BB169AB-603A-F583-48EC-B1F14D8E2B0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8036504"/>
              <a:ext cx="0" cy="67716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8AC0336-134E-B9DB-91E2-16B8C8162121}"/>
              </a:ext>
            </a:extLst>
          </p:cNvPr>
          <p:cNvSpPr txBox="1"/>
          <p:nvPr/>
        </p:nvSpPr>
        <p:spPr>
          <a:xfrm>
            <a:off x="2593588" y="57403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6C393-6AA5-FD46-1331-C027295AAAA8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CBE0F2-A7D3-8476-2404-DBB3DA99F3FD}"/>
              </a:ext>
            </a:extLst>
          </p:cNvPr>
          <p:cNvSpPr txBox="1"/>
          <p:nvPr/>
        </p:nvSpPr>
        <p:spPr>
          <a:xfrm>
            <a:off x="8415195" y="57403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B171AA2-BEE9-F22F-52B5-E83E28E52EF7}"/>
              </a:ext>
            </a:extLst>
          </p:cNvPr>
          <p:cNvCxnSpPr>
            <a:cxnSpLocks/>
          </p:cNvCxnSpPr>
          <p:nvPr/>
        </p:nvCxnSpPr>
        <p:spPr>
          <a:xfrm>
            <a:off x="6101006" y="627254"/>
            <a:ext cx="0" cy="5959076"/>
          </a:xfrm>
          <a:prstGeom prst="line">
            <a:avLst/>
          </a:prstGeom>
          <a:ln w="25400" cap="rnd">
            <a:solidFill>
              <a:srgbClr val="62BB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656603C-C331-A586-8648-9767399A5B29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AC62DBAD-5025-2579-28F4-61F28A592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CDCC5E2-7A7A-4FE6-990D-44840CCA0283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6CF0C8B-CE17-AD12-AC7A-9426EABFFEF4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A7149F72-5668-3BDF-6B34-60B807D0B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8559D39-01D0-0C12-B716-D0A941A4FC05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6678F22-A268-8AF3-9888-2017057DC713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67DF3487-A733-BEF7-A3FD-2CEFF71F7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4494413-71F0-2651-D000-78C55855A614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687C127-6273-F93F-6055-1E7908C3B61D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7CA4728E-7599-5A58-C407-365C440DC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02BFEB3-4332-91B6-4E1A-17D533CC1DFB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FD823B2-E35F-9F6B-C904-F8233349C965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032DCF55-B9A0-2032-309C-B69E2A6CE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31B1931-57AB-D6D0-55FC-AD4A1B20CEE5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DDEA90E-6323-A6AE-B547-39FB9F990B33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1BEC3BAF-8B0C-2321-723C-74B429E1F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9708FA7-8BBF-8E88-D87C-CEA3FD5664E8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2AB11CE-5EB1-E766-5F6A-CDD0406D7221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CBF79DF5-07D8-3EC5-BFF4-B7D78E94A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8143EF5-72AB-4BED-1723-5133F266342C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C87B091-9C00-7036-6A30-320411846195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06BB2FEF-37C4-2DBE-2B4F-176D71AC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352C24F-D768-54E7-1521-1E7A8F87A64B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4AF5B6F-138A-229D-B5B7-A3BB8352A924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6593F945-56A1-3E19-AF41-133FEDD83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752E824-9D09-C684-FC39-9C152344FDB7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8192B96C-56A6-6C80-2062-E3DA129DA0CC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074" name="Picture 1073">
              <a:hlinkClick r:id="rId21"/>
              <a:extLst>
                <a:ext uri="{FF2B5EF4-FFF2-40B4-BE49-F238E27FC236}">
                  <a16:creationId xmlns:a16="http://schemas.microsoft.com/office/drawing/2014/main" id="{DD25FF0A-675A-C165-656A-064DC0149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075" name="TextBox 1074">
              <a:extLst>
                <a:ext uri="{FF2B5EF4-FFF2-40B4-BE49-F238E27FC236}">
                  <a16:creationId xmlns:a16="http://schemas.microsoft.com/office/drawing/2014/main" id="{336F316E-2C13-2C33-4774-0DA21BF7455D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2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0" name="Picture 9">
            <a:hlinkClick r:id="rId23" action="ppaction://hlinksldjump"/>
            <a:extLst>
              <a:ext uri="{FF2B5EF4-FFF2-40B4-BE49-F238E27FC236}">
                <a16:creationId xmlns:a16="http://schemas.microsoft.com/office/drawing/2014/main" id="{78D55B07-00C1-6F60-4BB1-BE7F5417379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AB329EDD-9F22-C56C-DAD9-D311DFC8F36B}"/>
              </a:ext>
            </a:extLst>
          </p:cNvPr>
          <p:cNvGrpSpPr/>
          <p:nvPr/>
        </p:nvGrpSpPr>
        <p:grpSpPr>
          <a:xfrm>
            <a:off x="6917124" y="565409"/>
            <a:ext cx="3670837" cy="5901852"/>
            <a:chOff x="6917124" y="565409"/>
            <a:chExt cx="3670837" cy="590185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F41164-4D48-8073-02F6-CE5E79ADFB4B}"/>
                </a:ext>
              </a:extLst>
            </p:cNvPr>
            <p:cNvSpPr txBox="1"/>
            <p:nvPr/>
          </p:nvSpPr>
          <p:spPr>
            <a:xfrm>
              <a:off x="6917124" y="2220273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Truck/Rail Load/Unload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60C8A2-6252-1D40-D408-BDC0EB7EDA71}"/>
                </a:ext>
              </a:extLst>
            </p:cNvPr>
            <p:cNvSpPr txBox="1"/>
            <p:nvPr/>
          </p:nvSpPr>
          <p:spPr>
            <a:xfrm>
              <a:off x="7093054" y="2629987"/>
              <a:ext cx="3318255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Safely loading and unloading process fluids on and off trucks and rail cars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Water, oil, condensate measurements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 volume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Trucker permissions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A4373D-0FCC-5A35-C874-67BCF459D5D8}"/>
                </a:ext>
              </a:extLst>
            </p:cNvPr>
            <p:cNvSpPr txBox="1"/>
            <p:nvPr/>
          </p:nvSpPr>
          <p:spPr>
            <a:xfrm>
              <a:off x="7093054" y="3940215"/>
              <a:ext cx="3221793" cy="136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Custody Transfer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Pipelines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 sites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NGL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1EB98313-8AD0-95B2-1668-6625279DE739}"/>
                </a:ext>
              </a:extLst>
            </p:cNvPr>
            <p:cNvGrpSpPr/>
            <p:nvPr/>
          </p:nvGrpSpPr>
          <p:grpSpPr>
            <a:xfrm>
              <a:off x="8346230" y="5639353"/>
              <a:ext cx="777449" cy="827908"/>
              <a:chOff x="-1508430" y="1343921"/>
              <a:chExt cx="777449" cy="827908"/>
            </a:xfrm>
          </p:grpSpPr>
          <p:pic>
            <p:nvPicPr>
              <p:cNvPr id="1024" name="Graphic 1023">
                <a:extLst>
                  <a:ext uri="{FF2B5EF4-FFF2-40B4-BE49-F238E27FC236}">
                    <a16:creationId xmlns:a16="http://schemas.microsoft.com/office/drawing/2014/main" id="{17D21024-33B6-F6AC-EC70-98D3FB317B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E2B00A95-1ED4-7D93-89C2-A881C6163EFE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4D15B359-562F-55E7-4010-B465F204E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097517" y="2269461"/>
              <a:ext cx="250199" cy="250199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A37E93D-4C41-206D-E9AE-E855CD349E10}"/>
                </a:ext>
              </a:extLst>
            </p:cNvPr>
            <p:cNvGrpSpPr/>
            <p:nvPr/>
          </p:nvGrpSpPr>
          <p:grpSpPr>
            <a:xfrm>
              <a:off x="7832524" y="565409"/>
              <a:ext cx="1848252" cy="1440000"/>
              <a:chOff x="7832524" y="565409"/>
              <a:chExt cx="1848252" cy="1440000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12ABB915-B8F9-F735-00B1-1C5B489E7E26}"/>
                  </a:ext>
                </a:extLst>
              </p:cNvPr>
              <p:cNvSpPr/>
              <p:nvPr/>
            </p:nvSpPr>
            <p:spPr>
              <a:xfrm>
                <a:off x="7832524" y="565409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47868E3-BF5E-58A4-DC4E-54D9F546058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910469" y="800621"/>
                <a:ext cx="1692363" cy="969577"/>
              </a:xfrm>
              <a:prstGeom prst="rect">
                <a:avLst/>
              </a:prstGeom>
            </p:spPr>
          </p:pic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05B4CDE-CEA2-CC89-F92F-523D1A22973C}"/>
              </a:ext>
            </a:extLst>
          </p:cNvPr>
          <p:cNvGrpSpPr/>
          <p:nvPr/>
        </p:nvGrpSpPr>
        <p:grpSpPr>
          <a:xfrm>
            <a:off x="1403191" y="565410"/>
            <a:ext cx="4031926" cy="6050197"/>
            <a:chOff x="1403191" y="565410"/>
            <a:chExt cx="4031926" cy="60501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98BF67-F686-E7ED-645C-A694C29BFE47}"/>
                </a:ext>
              </a:extLst>
            </p:cNvPr>
            <p:cNvSpPr txBox="1"/>
            <p:nvPr/>
          </p:nvSpPr>
          <p:spPr>
            <a:xfrm>
              <a:off x="1632328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Sample Conditioning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C83852-A87A-E0FE-BB2A-2C2D623691DC}"/>
                </a:ext>
              </a:extLst>
            </p:cNvPr>
            <p:cNvSpPr txBox="1"/>
            <p:nvPr/>
          </p:nvSpPr>
          <p:spPr>
            <a:xfrm>
              <a:off x="1904723" y="2619609"/>
              <a:ext cx="31253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Used upstream of an analyzer to clean up the sample to a state that can be safely accepted by the analyzer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E6EE4-08E3-C347-FB86-5DBAB6965FE6}"/>
                </a:ext>
              </a:extLst>
            </p:cNvPr>
            <p:cNvSpPr txBox="1"/>
            <p:nvPr/>
          </p:nvSpPr>
          <p:spPr>
            <a:xfrm>
              <a:off x="1808258" y="3929837"/>
              <a:ext cx="3221793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Process Sampling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Temperature Control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Pressure Control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Fast Loop and Multi-stream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A493755-0BA9-59C8-1789-37F7F450D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673151" y="2278478"/>
              <a:ext cx="250199" cy="250199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F463EF-FE00-0C8D-0CAC-BCDF2F85B142}"/>
                </a:ext>
              </a:extLst>
            </p:cNvPr>
            <p:cNvGrpSpPr/>
            <p:nvPr/>
          </p:nvGrpSpPr>
          <p:grpSpPr>
            <a:xfrm>
              <a:off x="2553712" y="565410"/>
              <a:ext cx="1848252" cy="1440000"/>
              <a:chOff x="2553712" y="565410"/>
              <a:chExt cx="1848252" cy="1440000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76D4732F-0470-B0D7-B391-3F6B392BA01C}"/>
                  </a:ext>
                </a:extLst>
              </p:cNvPr>
              <p:cNvSpPr/>
              <p:nvPr/>
            </p:nvSpPr>
            <p:spPr>
              <a:xfrm>
                <a:off x="2553712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CA56FE81-15AC-0F6A-0BA3-A7F7CB7B1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 rot="5400000">
                <a:off x="2830809" y="935892"/>
                <a:ext cx="1294058" cy="699036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7592B71-2C44-E266-77EC-BED6D09CECC1}"/>
                </a:ext>
              </a:extLst>
            </p:cNvPr>
            <p:cNvGrpSpPr/>
            <p:nvPr/>
          </p:nvGrpSpPr>
          <p:grpSpPr>
            <a:xfrm>
              <a:off x="1403191" y="5639353"/>
              <a:ext cx="4031926" cy="976254"/>
              <a:chOff x="1072365" y="5639353"/>
              <a:chExt cx="4031926" cy="97625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30710C9-1ABC-DEC9-6CA0-A914BEFBE974}"/>
                  </a:ext>
                </a:extLst>
              </p:cNvPr>
              <p:cNvGrpSpPr/>
              <p:nvPr/>
            </p:nvGrpSpPr>
            <p:grpSpPr>
              <a:xfrm>
                <a:off x="4422693" y="5650088"/>
                <a:ext cx="681598" cy="965519"/>
                <a:chOff x="-2109236" y="195902"/>
                <a:chExt cx="681598" cy="965519"/>
              </a:xfrm>
            </p:grpSpPr>
            <p:pic>
              <p:nvPicPr>
                <p:cNvPr id="30" name="Graphic 29">
                  <a:extLst>
                    <a:ext uri="{FF2B5EF4-FFF2-40B4-BE49-F238E27FC236}">
                      <a16:creationId xmlns:a16="http://schemas.microsoft.com/office/drawing/2014/main" id="{41FD3890-EE9D-C17F-486B-706C70C4D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38634" y="19590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EB4F506-4BEB-80C1-E3F9-82FEA41FDC80}"/>
                    </a:ext>
                  </a:extLst>
                </p:cNvPr>
                <p:cNvSpPr txBox="1"/>
                <p:nvPr/>
              </p:nvSpPr>
              <p:spPr>
                <a:xfrm>
                  <a:off x="-2109236" y="761311"/>
                  <a:ext cx="6815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LIFE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SCIENCES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07F2863-9E81-2989-92B6-F012D0792135}"/>
                  </a:ext>
                </a:extLst>
              </p:cNvPr>
              <p:cNvGrpSpPr/>
              <p:nvPr/>
            </p:nvGrpSpPr>
            <p:grpSpPr>
              <a:xfrm>
                <a:off x="3476728" y="5650088"/>
                <a:ext cx="878767" cy="961713"/>
                <a:chOff x="-826837" y="199708"/>
                <a:chExt cx="878767" cy="961713"/>
              </a:xfrm>
            </p:grpSpPr>
            <p:pic>
              <p:nvPicPr>
                <p:cNvPr id="33" name="Graphic 32">
                  <a:extLst>
                    <a:ext uri="{FF2B5EF4-FFF2-40B4-BE49-F238E27FC236}">
                      <a16:creationId xmlns:a16="http://schemas.microsoft.com/office/drawing/2014/main" id="{13602AAB-C9E4-022B-4AE9-4F898920D1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1575" y="199708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6F55170-3450-32E1-272C-D257FC5D83DD}"/>
                    </a:ext>
                  </a:extLst>
                </p:cNvPr>
                <p:cNvSpPr txBox="1"/>
                <p:nvPr/>
              </p:nvSpPr>
              <p:spPr>
                <a:xfrm>
                  <a:off x="-826837" y="761311"/>
                  <a:ext cx="8787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POWER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GENERATION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1F02718-ADD3-2960-962F-96C547EAC4E7}"/>
                  </a:ext>
                </a:extLst>
              </p:cNvPr>
              <p:cNvGrpSpPr/>
              <p:nvPr/>
            </p:nvGrpSpPr>
            <p:grpSpPr>
              <a:xfrm>
                <a:off x="1072365" y="5639353"/>
                <a:ext cx="777449" cy="827908"/>
                <a:chOff x="-1508430" y="1343921"/>
                <a:chExt cx="777449" cy="827908"/>
              </a:xfrm>
            </p:grpSpPr>
            <p:pic>
              <p:nvPicPr>
                <p:cNvPr id="37" name="Graphic 36">
                  <a:extLst>
                    <a:ext uri="{FF2B5EF4-FFF2-40B4-BE49-F238E27FC236}">
                      <a16:creationId xmlns:a16="http://schemas.microsoft.com/office/drawing/2014/main" id="{1A7F27CF-B447-2E12-1B64-BE0B9CD6A1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3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15B3BAE-F172-1CA8-6455-EC5DF18D9DAC}"/>
                    </a:ext>
                  </a:extLst>
                </p:cNvPr>
                <p:cNvSpPr txBox="1"/>
                <p:nvPr/>
              </p:nvSpPr>
              <p:spPr>
                <a:xfrm>
                  <a:off x="-1508430" y="1925608"/>
                  <a:ext cx="77744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OIL &amp; GAS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DD0513D-2B4E-0005-5550-B6AF714EA960}"/>
                  </a:ext>
                </a:extLst>
              </p:cNvPr>
              <p:cNvGrpSpPr/>
              <p:nvPr/>
            </p:nvGrpSpPr>
            <p:grpSpPr>
              <a:xfrm>
                <a:off x="2683683" y="5639353"/>
                <a:ext cx="829073" cy="830946"/>
                <a:chOff x="-801428" y="1343921"/>
                <a:chExt cx="829073" cy="830946"/>
              </a:xfrm>
            </p:grpSpPr>
            <p:pic>
              <p:nvPicPr>
                <p:cNvPr id="40" name="Graphic 39">
                  <a:extLst>
                    <a:ext uri="{FF2B5EF4-FFF2-40B4-BE49-F238E27FC236}">
                      <a16:creationId xmlns:a16="http://schemas.microsoft.com/office/drawing/2014/main" id="{0F86B4D8-633B-30CA-8959-324A203DEF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3824" y="1343921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7DDC14F-FA41-F393-F0AB-3990368DD7B7}"/>
                    </a:ext>
                  </a:extLst>
                </p:cNvPr>
                <p:cNvSpPr txBox="1"/>
                <p:nvPr/>
              </p:nvSpPr>
              <p:spPr>
                <a:xfrm>
                  <a:off x="-801428" y="1928646"/>
                  <a:ext cx="82907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CHEMICAL</a:t>
                  </a: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03382B6-0789-F9B5-9899-60A8684D4952}"/>
                  </a:ext>
                </a:extLst>
              </p:cNvPr>
              <p:cNvGrpSpPr/>
              <p:nvPr/>
            </p:nvGrpSpPr>
            <p:grpSpPr>
              <a:xfrm>
                <a:off x="1849814" y="5639353"/>
                <a:ext cx="829073" cy="972448"/>
                <a:chOff x="-1534236" y="2423592"/>
                <a:chExt cx="829073" cy="972448"/>
              </a:xfrm>
            </p:grpSpPr>
            <p:pic>
              <p:nvPicPr>
                <p:cNvPr id="44" name="Graphic 43">
                  <a:extLst>
                    <a:ext uri="{FF2B5EF4-FFF2-40B4-BE49-F238E27FC236}">
                      <a16:creationId xmlns:a16="http://schemas.microsoft.com/office/drawing/2014/main" id="{07715D13-FC28-9DFB-99E5-EF3B657FD2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02404" y="2423592"/>
                  <a:ext cx="565409" cy="565409"/>
                </a:xfrm>
                <a:prstGeom prst="rect">
                  <a:avLst/>
                </a:prstGeom>
              </p:spPr>
            </p:pic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1A8DC8A-33AC-7AB4-E4AE-A1D67A50CCCE}"/>
                    </a:ext>
                  </a:extLst>
                </p:cNvPr>
                <p:cNvSpPr txBox="1"/>
                <p:nvPr/>
              </p:nvSpPr>
              <p:spPr>
                <a:xfrm>
                  <a:off x="-1534236" y="2995930"/>
                  <a:ext cx="8290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REFINING &amp;</a:t>
                  </a:r>
                </a:p>
                <a:p>
                  <a:pPr algn="ctr"/>
                  <a:r>
                    <a:rPr lang="en-US" sz="1000" dirty="0">
                      <a:solidFill>
                        <a:schemeClr val="bg1"/>
                      </a:solidFill>
                    </a:rPr>
                    <a:t>UPGRADING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47228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46959-0201-2F67-B8BC-E781B5E4B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10AD60-1D43-7D16-5F65-159E44371E82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019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3CECF007-7449-8840-62D1-5389563EEF6C}"/>
              </a:ext>
            </a:extLst>
          </p:cNvPr>
          <p:cNvSpPr/>
          <p:nvPr/>
        </p:nvSpPr>
        <p:spPr>
          <a:xfrm>
            <a:off x="2137735" y="-1264864"/>
            <a:ext cx="1958789" cy="1688611"/>
          </a:xfrm>
          <a:prstGeom prst="hexagon">
            <a:avLst/>
          </a:prstGeom>
          <a:solidFill>
            <a:srgbClr val="62BB4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01C99EE1-AE50-698A-4513-338C360C6BA9}"/>
              </a:ext>
            </a:extLst>
          </p:cNvPr>
          <p:cNvSpPr/>
          <p:nvPr/>
        </p:nvSpPr>
        <p:spPr>
          <a:xfrm>
            <a:off x="8095476" y="-1264864"/>
            <a:ext cx="1958789" cy="1688611"/>
          </a:xfrm>
          <a:prstGeom prst="hexagon">
            <a:avLst/>
          </a:prstGeom>
          <a:solidFill>
            <a:srgbClr val="C3D9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597C8F9D-E8EF-DCEB-DF7C-0A41969664AD}"/>
              </a:ext>
            </a:extLst>
          </p:cNvPr>
          <p:cNvSpPr/>
          <p:nvPr/>
        </p:nvSpPr>
        <p:spPr>
          <a:xfrm>
            <a:off x="5116605" y="-1264864"/>
            <a:ext cx="1958789" cy="1688611"/>
          </a:xfrm>
          <a:prstGeom prst="hexagon">
            <a:avLst/>
          </a:prstGeom>
          <a:solidFill>
            <a:srgbClr val="A0CF6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5C0DAA-BB89-D430-4243-59FF3CCEC90A}"/>
              </a:ext>
            </a:extLst>
          </p:cNvPr>
          <p:cNvSpPr txBox="1"/>
          <p:nvPr/>
        </p:nvSpPr>
        <p:spPr>
          <a:xfrm>
            <a:off x="2593588" y="57403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C3955-3638-50E1-A80B-A6F2BE675BBA}"/>
              </a:ext>
            </a:extLst>
          </p:cNvPr>
          <p:cNvSpPr txBox="1"/>
          <p:nvPr/>
        </p:nvSpPr>
        <p:spPr>
          <a:xfrm>
            <a:off x="5537993" y="5740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86752-5C97-14E4-2BDE-D28BCBBCFC66}"/>
              </a:ext>
            </a:extLst>
          </p:cNvPr>
          <p:cNvSpPr txBox="1"/>
          <p:nvPr/>
        </p:nvSpPr>
        <p:spPr>
          <a:xfrm>
            <a:off x="8415195" y="57403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3548781-5493-C433-5A42-8657C686AF1C}"/>
              </a:ext>
            </a:extLst>
          </p:cNvPr>
          <p:cNvGrpSpPr/>
          <p:nvPr/>
        </p:nvGrpSpPr>
        <p:grpSpPr>
          <a:xfrm>
            <a:off x="-1358155" y="195902"/>
            <a:ext cx="565409" cy="811630"/>
            <a:chOff x="-1358155" y="195902"/>
            <a:chExt cx="565409" cy="811630"/>
          </a:xfrm>
        </p:grpSpPr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D74EE8F2-4A07-9688-5F17-3EB596B59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358155" y="195902"/>
              <a:ext cx="565409" cy="56540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2DA7653-AFD5-8D04-4F92-D1970A1E4C7F}"/>
                </a:ext>
              </a:extLst>
            </p:cNvPr>
            <p:cNvSpPr txBox="1"/>
            <p:nvPr/>
          </p:nvSpPr>
          <p:spPr>
            <a:xfrm>
              <a:off x="-1244666" y="761311"/>
              <a:ext cx="3561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7E3F4C9-612D-9F7E-1989-F429E4C068E3}"/>
              </a:ext>
            </a:extLst>
          </p:cNvPr>
          <p:cNvGrpSpPr/>
          <p:nvPr/>
        </p:nvGrpSpPr>
        <p:grpSpPr>
          <a:xfrm>
            <a:off x="-826837" y="199708"/>
            <a:ext cx="878767" cy="961713"/>
            <a:chOff x="-826837" y="199708"/>
            <a:chExt cx="878767" cy="961713"/>
          </a:xfrm>
        </p:grpSpPr>
        <p:pic>
          <p:nvPicPr>
            <p:cNvPr id="110" name="Graphic 109">
              <a:extLst>
                <a:ext uri="{FF2B5EF4-FFF2-40B4-BE49-F238E27FC236}">
                  <a16:creationId xmlns:a16="http://schemas.microsoft.com/office/drawing/2014/main" id="{4F06D623-2271-FF1F-F7D9-FB42E6DF0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681575" y="199708"/>
              <a:ext cx="565409" cy="565409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BDCB5F1-B740-C75B-FCFC-F836A1D04985}"/>
                </a:ext>
              </a:extLst>
            </p:cNvPr>
            <p:cNvSpPr txBox="1"/>
            <p:nvPr/>
          </p:nvSpPr>
          <p:spPr>
            <a:xfrm>
              <a:off x="-826837" y="761311"/>
              <a:ext cx="8787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POWER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GENERATION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B0208AC-6AB7-C20D-96B3-54CF2A5A1CEE}"/>
              </a:ext>
            </a:extLst>
          </p:cNvPr>
          <p:cNvGrpSpPr/>
          <p:nvPr/>
        </p:nvGrpSpPr>
        <p:grpSpPr>
          <a:xfrm>
            <a:off x="-2147986" y="1329095"/>
            <a:ext cx="720130" cy="987807"/>
            <a:chOff x="-2147986" y="1329095"/>
            <a:chExt cx="720130" cy="987807"/>
          </a:xfrm>
        </p:grpSpPr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8F6199FA-DCDB-611D-6C15-2F10A0276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2066225" y="1329095"/>
              <a:ext cx="565409" cy="565409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CCE41A7-B1AA-2201-1B6D-480DCDC930ED}"/>
                </a:ext>
              </a:extLst>
            </p:cNvPr>
            <p:cNvSpPr txBox="1"/>
            <p:nvPr/>
          </p:nvSpPr>
          <p:spPr>
            <a:xfrm>
              <a:off x="-2147986" y="1916792"/>
              <a:ext cx="7201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PULP &amp; PAPER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37D3CE3-1E77-A20B-F4D6-9FA4493C5842}"/>
              </a:ext>
            </a:extLst>
          </p:cNvPr>
          <p:cNvGrpSpPr/>
          <p:nvPr/>
        </p:nvGrpSpPr>
        <p:grpSpPr>
          <a:xfrm>
            <a:off x="-1508430" y="1343921"/>
            <a:ext cx="777449" cy="827908"/>
            <a:chOff x="-1508430" y="1343921"/>
            <a:chExt cx="777449" cy="827908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152662D3-87A4-C026-F84A-6AD52B6E3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402403" y="1343921"/>
              <a:ext cx="565409" cy="565409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D433A33-B3AD-B24A-03C2-39308002A782}"/>
                </a:ext>
              </a:extLst>
            </p:cNvPr>
            <p:cNvSpPr txBox="1"/>
            <p:nvPr/>
          </p:nvSpPr>
          <p:spPr>
            <a:xfrm>
              <a:off x="-1508430" y="1925608"/>
              <a:ext cx="777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&amp; GAS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B58A52C-8F40-8B37-6B67-F2880E9B48B2}"/>
              </a:ext>
            </a:extLst>
          </p:cNvPr>
          <p:cNvGrpSpPr/>
          <p:nvPr/>
        </p:nvGrpSpPr>
        <p:grpSpPr>
          <a:xfrm>
            <a:off x="-801428" y="1343921"/>
            <a:ext cx="829073" cy="830946"/>
            <a:chOff x="-801428" y="1343921"/>
            <a:chExt cx="829073" cy="830946"/>
          </a:xfrm>
        </p:grpSpPr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68094759-28C2-A537-DC0B-96C74B125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663824" y="1343921"/>
              <a:ext cx="565409" cy="565409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4491A93-7B15-2747-F978-DA540CE52745}"/>
                </a:ext>
              </a:extLst>
            </p:cNvPr>
            <p:cNvSpPr txBox="1"/>
            <p:nvPr/>
          </p:nvSpPr>
          <p:spPr>
            <a:xfrm>
              <a:off x="-801428" y="1928646"/>
              <a:ext cx="829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CHEMICAL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3846DFD-9287-67D1-21F8-FCB2179DD5EC}"/>
              </a:ext>
            </a:extLst>
          </p:cNvPr>
          <p:cNvGrpSpPr/>
          <p:nvPr/>
        </p:nvGrpSpPr>
        <p:grpSpPr>
          <a:xfrm>
            <a:off x="10684518" y="114289"/>
            <a:ext cx="1538793" cy="336832"/>
            <a:chOff x="10684518" y="114289"/>
            <a:chExt cx="1538793" cy="336832"/>
          </a:xfrm>
        </p:grpSpPr>
        <p:pic>
          <p:nvPicPr>
            <p:cNvPr id="153" name="Picture 152">
              <a:hlinkClick r:id="rId13"/>
              <a:extLst>
                <a:ext uri="{FF2B5EF4-FFF2-40B4-BE49-F238E27FC236}">
                  <a16:creationId xmlns:a16="http://schemas.microsoft.com/office/drawing/2014/main" id="{48B9580F-C67F-C61F-4F78-CFBD28236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684518" y="114289"/>
              <a:ext cx="1507481" cy="336832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C4264B94-5AAF-31A2-AE4B-EF438E957254}"/>
                </a:ext>
              </a:extLst>
            </p:cNvPr>
            <p:cNvSpPr txBox="1"/>
            <p:nvPr/>
          </p:nvSpPr>
          <p:spPr>
            <a:xfrm>
              <a:off x="11023944" y="159594"/>
              <a:ext cx="11993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1937"/>
                  </a:solidFill>
                  <a:latin typeface="Arial Narrow" panose="020B0604020202020204" pitchFamily="34" charset="0"/>
                  <a:cs typeface="Arial Narrow" panose="020B0604020202020204" pitchFamily="34" charset="0"/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REQUEST A QUOTE</a:t>
              </a:r>
              <a:endParaRPr lang="en-US" sz="1000" b="1" dirty="0">
                <a:solidFill>
                  <a:srgbClr val="001937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pic>
        <p:nvPicPr>
          <p:cNvPr id="161" name="Picture 160">
            <a:hlinkClick r:id="rId15" action="ppaction://hlinksldjump"/>
            <a:extLst>
              <a:ext uri="{FF2B5EF4-FFF2-40B4-BE49-F238E27FC236}">
                <a16:creationId xmlns:a16="http://schemas.microsoft.com/office/drawing/2014/main" id="{C8DF5162-93A7-FA8C-B9DA-BA879C979A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3553" y="132592"/>
            <a:ext cx="377329" cy="300223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ABDA4CB-3BFF-930A-C3F9-4EC9F86F1EE7}"/>
              </a:ext>
            </a:extLst>
          </p:cNvPr>
          <p:cNvGrpSpPr/>
          <p:nvPr/>
        </p:nvGrpSpPr>
        <p:grpSpPr>
          <a:xfrm>
            <a:off x="-2109236" y="195902"/>
            <a:ext cx="681598" cy="965519"/>
            <a:chOff x="-2109236" y="195902"/>
            <a:chExt cx="681598" cy="965519"/>
          </a:xfrm>
        </p:grpSpPr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9C3816B7-467D-505B-AD47-974888AC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038634" y="195902"/>
              <a:ext cx="565409" cy="565409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769EBF9-AA85-7A9D-535F-3A4B1CBAEACF}"/>
                </a:ext>
              </a:extLst>
            </p:cNvPr>
            <p:cNvSpPr txBox="1"/>
            <p:nvPr/>
          </p:nvSpPr>
          <p:spPr>
            <a:xfrm>
              <a:off x="-2109236" y="761311"/>
              <a:ext cx="681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LIFE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SCIENCES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ECBFA5F-7A2B-B834-D34B-4380C348D309}"/>
              </a:ext>
            </a:extLst>
          </p:cNvPr>
          <p:cNvGrpSpPr/>
          <p:nvPr/>
        </p:nvGrpSpPr>
        <p:grpSpPr>
          <a:xfrm>
            <a:off x="-2159334" y="2424298"/>
            <a:ext cx="739305" cy="817853"/>
            <a:chOff x="-2159334" y="2424298"/>
            <a:chExt cx="739305" cy="817853"/>
          </a:xfrm>
        </p:grpSpPr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1591BB1C-9992-03AA-44EF-F95AE4410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-2066225" y="2424298"/>
              <a:ext cx="565409" cy="56540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B1C1D79-F264-FA15-A196-D673E99348F2}"/>
                </a:ext>
              </a:extLst>
            </p:cNvPr>
            <p:cNvSpPr txBox="1"/>
            <p:nvPr/>
          </p:nvSpPr>
          <p:spPr>
            <a:xfrm>
              <a:off x="-2159334" y="2995930"/>
              <a:ext cx="7393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OIL SANDS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BE1C70E-6746-5922-A2F2-AAB5F857DC5C}"/>
              </a:ext>
            </a:extLst>
          </p:cNvPr>
          <p:cNvGrpSpPr/>
          <p:nvPr/>
        </p:nvGrpSpPr>
        <p:grpSpPr>
          <a:xfrm>
            <a:off x="-1534236" y="2423592"/>
            <a:ext cx="829073" cy="972448"/>
            <a:chOff x="-1534236" y="2423592"/>
            <a:chExt cx="829073" cy="972448"/>
          </a:xfrm>
        </p:grpSpPr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4EBB451E-7C32-99FA-89EA-3F69D23F4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-1402404" y="2423592"/>
              <a:ext cx="565409" cy="565409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B9E966E-16F5-FC98-63F0-B6A06066253E}"/>
                </a:ext>
              </a:extLst>
            </p:cNvPr>
            <p:cNvSpPr txBox="1"/>
            <p:nvPr/>
          </p:nvSpPr>
          <p:spPr>
            <a:xfrm>
              <a:off x="-1534236" y="2995930"/>
              <a:ext cx="8290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REFINING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UPGRADING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5AA63A0-2274-DDB4-D2D8-8F7C985255F4}"/>
              </a:ext>
            </a:extLst>
          </p:cNvPr>
          <p:cNvGrpSpPr/>
          <p:nvPr/>
        </p:nvGrpSpPr>
        <p:grpSpPr>
          <a:xfrm>
            <a:off x="-737676" y="2423593"/>
            <a:ext cx="721672" cy="972447"/>
            <a:chOff x="-737676" y="2423593"/>
            <a:chExt cx="721672" cy="972447"/>
          </a:xfrm>
        </p:grpSpPr>
        <p:pic>
          <p:nvPicPr>
            <p:cNvPr id="128" name="Graphic 127">
              <a:extLst>
                <a:ext uri="{FF2B5EF4-FFF2-40B4-BE49-F238E27FC236}">
                  <a16:creationId xmlns:a16="http://schemas.microsoft.com/office/drawing/2014/main" id="{4000FB3E-2B3E-B612-F50F-9A4362BC8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-683466" y="2423593"/>
              <a:ext cx="565409" cy="565409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459EF0E0-70F3-6C18-9417-115CDA1D792C}"/>
                </a:ext>
              </a:extLst>
            </p:cNvPr>
            <p:cNvSpPr txBox="1"/>
            <p:nvPr/>
          </p:nvSpPr>
          <p:spPr>
            <a:xfrm>
              <a:off x="-737676" y="2995930"/>
              <a:ext cx="721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MINING &amp;</a:t>
              </a: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METALS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20D3DB-E9A3-6C88-FFD2-120B2BE963A5}"/>
              </a:ext>
            </a:extLst>
          </p:cNvPr>
          <p:cNvGrpSpPr/>
          <p:nvPr/>
        </p:nvGrpSpPr>
        <p:grpSpPr>
          <a:xfrm>
            <a:off x="4267346" y="565410"/>
            <a:ext cx="3670837" cy="5889781"/>
            <a:chOff x="4267346" y="565410"/>
            <a:chExt cx="3670837" cy="5889781"/>
          </a:xfrm>
        </p:grpSpPr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BAE19398-9971-AB67-95C1-034AC53FD9F3}"/>
                </a:ext>
              </a:extLst>
            </p:cNvPr>
            <p:cNvSpPr txBox="1"/>
            <p:nvPr/>
          </p:nvSpPr>
          <p:spPr>
            <a:xfrm>
              <a:off x="4267346" y="2209895"/>
              <a:ext cx="367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RNG</a:t>
              </a:r>
              <a:endParaRPr lang="en-US" b="1" dirty="0">
                <a:solidFill>
                  <a:srgbClr val="62BB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2344CEE5-4252-6637-CB50-65A8DF47265F}"/>
                </a:ext>
              </a:extLst>
            </p:cNvPr>
            <p:cNvSpPr txBox="1"/>
            <p:nvPr/>
          </p:nvSpPr>
          <p:spPr>
            <a:xfrm>
              <a:off x="4780119" y="2619609"/>
              <a:ext cx="2631757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Intakes renewable natural gas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Measures, analyzes and odorizes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Sends to distribution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Returns gas if out of spec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47F9840-FA25-C083-9355-0799674C4697}"/>
                </a:ext>
              </a:extLst>
            </p:cNvPr>
            <p:cNvSpPr txBox="1"/>
            <p:nvPr/>
          </p:nvSpPr>
          <p:spPr>
            <a:xfrm>
              <a:off x="4402380" y="4125138"/>
              <a:ext cx="3400768" cy="815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rgbClr val="62BB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Applications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Distribution</a:t>
              </a:r>
            </a:p>
            <a:p>
              <a:pPr algn="ct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Generation</a:t>
              </a: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B5D1D571-7AAF-33C2-6584-048A21B3B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477124" y="2250978"/>
              <a:ext cx="250199" cy="250199"/>
            </a:xfrm>
            <a:prstGeom prst="rect">
              <a:avLst/>
            </a:prstGeom>
          </p:spPr>
        </p:pic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62D637B7-7DAC-A617-16BB-EFF89C116C53}"/>
                </a:ext>
              </a:extLst>
            </p:cNvPr>
            <p:cNvGrpSpPr/>
            <p:nvPr/>
          </p:nvGrpSpPr>
          <p:grpSpPr>
            <a:xfrm>
              <a:off x="5713425" y="5627283"/>
              <a:ext cx="777449" cy="827908"/>
              <a:chOff x="-1508430" y="1343921"/>
              <a:chExt cx="777449" cy="827908"/>
            </a:xfrm>
          </p:grpSpPr>
          <p:pic>
            <p:nvPicPr>
              <p:cNvPr id="210" name="Graphic 209">
                <a:extLst>
                  <a:ext uri="{FF2B5EF4-FFF2-40B4-BE49-F238E27FC236}">
                    <a16:creationId xmlns:a16="http://schemas.microsoft.com/office/drawing/2014/main" id="{D666AA1E-0917-35F3-0AF7-E3F36310F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-1402403" y="1343921"/>
                <a:ext cx="565409" cy="565409"/>
              </a:xfrm>
              <a:prstGeom prst="rect">
                <a:avLst/>
              </a:prstGeom>
            </p:spPr>
          </p:pic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8CB4DF75-BF34-DCAD-7128-D37D43B2F87A}"/>
                  </a:ext>
                </a:extLst>
              </p:cNvPr>
              <p:cNvSpPr txBox="1"/>
              <p:nvPr/>
            </p:nvSpPr>
            <p:spPr>
              <a:xfrm>
                <a:off x="-1508430" y="1925608"/>
                <a:ext cx="77744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OIL &amp; GAS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A7DFAE-4FAF-FBD2-E7DC-A92408FFFBE5}"/>
                </a:ext>
              </a:extLst>
            </p:cNvPr>
            <p:cNvGrpSpPr/>
            <p:nvPr/>
          </p:nvGrpSpPr>
          <p:grpSpPr>
            <a:xfrm>
              <a:off x="5178638" y="565410"/>
              <a:ext cx="1848252" cy="1440000"/>
              <a:chOff x="5178638" y="565410"/>
              <a:chExt cx="1848252" cy="1440000"/>
            </a:xfrm>
          </p:grpSpPr>
          <p:sp>
            <p:nvSpPr>
              <p:cNvPr id="212" name="Rounded Rectangle 211">
                <a:extLst>
                  <a:ext uri="{FF2B5EF4-FFF2-40B4-BE49-F238E27FC236}">
                    <a16:creationId xmlns:a16="http://schemas.microsoft.com/office/drawing/2014/main" id="{511E1DA2-4C31-54D0-2AF1-DE51E8CF9B03}"/>
                  </a:ext>
                </a:extLst>
              </p:cNvPr>
              <p:cNvSpPr/>
              <p:nvPr/>
            </p:nvSpPr>
            <p:spPr>
              <a:xfrm>
                <a:off x="5178638" y="565410"/>
                <a:ext cx="1848252" cy="1440000"/>
              </a:xfrm>
              <a:prstGeom prst="roundRect">
                <a:avLst>
                  <a:gd name="adj" fmla="val 735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D203286A-946F-F532-9417-97ABD48E1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rcRect b="10202"/>
              <a:stretch>
                <a:fillRect/>
              </a:stretch>
            </p:blipFill>
            <p:spPr>
              <a:xfrm>
                <a:off x="5275662" y="712883"/>
                <a:ext cx="1654204" cy="114505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2793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tan Presentation Template 2024_R6" id="{A651B9EB-7F9E-0B4D-9D54-CE0BF86936BA}" vid="{F27E7707-B079-F348-96FC-5056777A35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1857</TotalTime>
  <Words>3020</Words>
  <Application>Microsoft Macintosh PowerPoint</Application>
  <PresentationFormat>Widescreen</PresentationFormat>
  <Paragraphs>1206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Arial Narrow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Kenyon Sharp</dc:creator>
  <cp:lastModifiedBy>Kenyon Sharp</cp:lastModifiedBy>
  <cp:revision>79</cp:revision>
  <cp:lastPrinted>2025-07-18T17:23:49Z</cp:lastPrinted>
  <dcterms:created xsi:type="dcterms:W3CDTF">2025-06-17T19:11:57Z</dcterms:created>
  <dcterms:modified xsi:type="dcterms:W3CDTF">2025-07-18T22:56:27Z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cb696f8-c08d-4f87-8807-c9b40e872233_Enabled">
    <vt:lpwstr>true</vt:lpwstr>
  </property>
  <property fmtid="{D5CDD505-2E9C-101B-9397-08002B2CF9AE}" pid="3" name="MSIP_Label_9cb696f8-c08d-4f87-8807-c9b40e872233_SetDate">
    <vt:lpwstr>2023-11-23T17:56:56Z</vt:lpwstr>
  </property>
  <property fmtid="{D5CDD505-2E9C-101B-9397-08002B2CF9AE}" pid="4" name="MSIP_Label_9cb696f8-c08d-4f87-8807-c9b40e872233_Method">
    <vt:lpwstr>Standard</vt:lpwstr>
  </property>
  <property fmtid="{D5CDD505-2E9C-101B-9397-08002B2CF9AE}" pid="5" name="MSIP_Label_9cb696f8-c08d-4f87-8807-c9b40e872233_Name">
    <vt:lpwstr>Sensitive Data Test</vt:lpwstr>
  </property>
  <property fmtid="{D5CDD505-2E9C-101B-9397-08002B2CF9AE}" pid="6" name="MSIP_Label_9cb696f8-c08d-4f87-8807-c9b40e872233_SiteId">
    <vt:lpwstr>0123b3b0-dfd2-4b73-bce1-5761a6245688</vt:lpwstr>
  </property>
  <property fmtid="{D5CDD505-2E9C-101B-9397-08002B2CF9AE}" pid="7" name="MSIP_Label_9cb696f8-c08d-4f87-8807-c9b40e872233_ActionId">
    <vt:lpwstr>3e611cd4-7579-4b21-8c1b-6f084e97df22</vt:lpwstr>
  </property>
  <property fmtid="{D5CDD505-2E9C-101B-9397-08002B2CF9AE}" pid="8" name="MSIP_Label_9cb696f8-c08d-4f87-8807-c9b40e872233_ContentBits">
    <vt:lpwstr>0</vt:lpwstr>
  </property>
</Properties>
</file>